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notesSlides/notesSlide2.xml" ContentType="application/vnd.openxmlformats-officedocument.presentationml.notesSlide+xml"/>
  <Override PartName="/ppt/tags/tag6.xml" ContentType="application/vnd.openxmlformats-officedocument.presentationml.tags+xml"/>
  <Override PartName="/ppt/notesSlides/notesSlide3.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321" r:id="rId3"/>
    <p:sldId id="258" r:id="rId4"/>
    <p:sldId id="429" r:id="rId5"/>
    <p:sldId id="430" r:id="rId6"/>
    <p:sldId id="431" r:id="rId7"/>
    <p:sldId id="432" r:id="rId8"/>
    <p:sldId id="433" r:id="rId9"/>
    <p:sldId id="435" r:id="rId10"/>
    <p:sldId id="436" r:id="rId11"/>
    <p:sldId id="437" r:id="rId12"/>
    <p:sldId id="438" r:id="rId13"/>
    <p:sldId id="439" r:id="rId14"/>
    <p:sldId id="440" r:id="rId15"/>
    <p:sldId id="441" r:id="rId16"/>
    <p:sldId id="442" r:id="rId17"/>
    <p:sldId id="443" r:id="rId18"/>
    <p:sldId id="444" r:id="rId19"/>
    <p:sldId id="445" r:id="rId20"/>
    <p:sldId id="446" r:id="rId21"/>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Arial" charset="0"/>
        <a:ea typeface="等线"/>
        <a:cs typeface="等线"/>
      </a:defRPr>
    </a:lvl1pPr>
    <a:lvl2pPr marL="457200" algn="l" rtl="0" fontAlgn="base">
      <a:spcBef>
        <a:spcPct val="0"/>
      </a:spcBef>
      <a:spcAft>
        <a:spcPct val="0"/>
      </a:spcAft>
      <a:defRPr kern="1200">
        <a:solidFill>
          <a:schemeClr val="tx1"/>
        </a:solidFill>
        <a:latin typeface="Arial" charset="0"/>
        <a:ea typeface="等线"/>
        <a:cs typeface="等线"/>
      </a:defRPr>
    </a:lvl2pPr>
    <a:lvl3pPr marL="914400" algn="l" rtl="0" fontAlgn="base">
      <a:spcBef>
        <a:spcPct val="0"/>
      </a:spcBef>
      <a:spcAft>
        <a:spcPct val="0"/>
      </a:spcAft>
      <a:defRPr kern="1200">
        <a:solidFill>
          <a:schemeClr val="tx1"/>
        </a:solidFill>
        <a:latin typeface="Arial" charset="0"/>
        <a:ea typeface="等线"/>
        <a:cs typeface="等线"/>
      </a:defRPr>
    </a:lvl3pPr>
    <a:lvl4pPr marL="1371600" algn="l" rtl="0" fontAlgn="base">
      <a:spcBef>
        <a:spcPct val="0"/>
      </a:spcBef>
      <a:spcAft>
        <a:spcPct val="0"/>
      </a:spcAft>
      <a:defRPr kern="1200">
        <a:solidFill>
          <a:schemeClr val="tx1"/>
        </a:solidFill>
        <a:latin typeface="Arial" charset="0"/>
        <a:ea typeface="等线"/>
        <a:cs typeface="等线"/>
      </a:defRPr>
    </a:lvl4pPr>
    <a:lvl5pPr marL="1828800" algn="l" rtl="0" fontAlgn="base">
      <a:spcBef>
        <a:spcPct val="0"/>
      </a:spcBef>
      <a:spcAft>
        <a:spcPct val="0"/>
      </a:spcAft>
      <a:defRPr kern="1200">
        <a:solidFill>
          <a:schemeClr val="tx1"/>
        </a:solidFill>
        <a:latin typeface="Arial" charset="0"/>
        <a:ea typeface="等线"/>
        <a:cs typeface="等线"/>
      </a:defRPr>
    </a:lvl5pPr>
    <a:lvl6pPr marL="2286000" algn="l" defTabSz="914400" rtl="0" eaLnBrk="1" latinLnBrk="0" hangingPunct="1">
      <a:defRPr kern="1200">
        <a:solidFill>
          <a:schemeClr val="tx1"/>
        </a:solidFill>
        <a:latin typeface="Arial" charset="0"/>
        <a:ea typeface="等线"/>
        <a:cs typeface="等线"/>
      </a:defRPr>
    </a:lvl6pPr>
    <a:lvl7pPr marL="2743200" algn="l" defTabSz="914400" rtl="0" eaLnBrk="1" latinLnBrk="0" hangingPunct="1">
      <a:defRPr kern="1200">
        <a:solidFill>
          <a:schemeClr val="tx1"/>
        </a:solidFill>
        <a:latin typeface="Arial" charset="0"/>
        <a:ea typeface="等线"/>
        <a:cs typeface="等线"/>
      </a:defRPr>
    </a:lvl7pPr>
    <a:lvl8pPr marL="3200400" algn="l" defTabSz="914400" rtl="0" eaLnBrk="1" latinLnBrk="0" hangingPunct="1">
      <a:defRPr kern="1200">
        <a:solidFill>
          <a:schemeClr val="tx1"/>
        </a:solidFill>
        <a:latin typeface="Arial" charset="0"/>
        <a:ea typeface="等线"/>
        <a:cs typeface="等线"/>
      </a:defRPr>
    </a:lvl8pPr>
    <a:lvl9pPr marL="3657600" algn="l" defTabSz="914400" rtl="0" eaLnBrk="1" latinLnBrk="0" hangingPunct="1">
      <a:defRPr kern="1200">
        <a:solidFill>
          <a:schemeClr val="tx1"/>
        </a:solidFill>
        <a:latin typeface="Arial" charset="0"/>
        <a:ea typeface="等线"/>
        <a:cs typeface="等线"/>
      </a:defRPr>
    </a:lvl9pPr>
  </p:defaultTextStyle>
  <p:extLst>
    <p:ext uri="{EFAFB233-063F-42B5-8137-9DF3F51BA10A}">
      <p15:sldGuideLst xmlns:p15="http://schemas.microsoft.com/office/powerpoint/2012/main">
        <p15:guide id="1" orient="horz" pos="2782">
          <p15:clr>
            <a:srgbClr val="A4A3A4"/>
          </p15:clr>
        </p15:guide>
        <p15:guide id="2" pos="384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987" autoAdjust="0"/>
    <p:restoredTop sz="94660"/>
  </p:normalViewPr>
  <p:slideViewPr>
    <p:cSldViewPr snapToGrid="0">
      <p:cViewPr varScale="1">
        <p:scale>
          <a:sx n="92" d="100"/>
          <a:sy n="92" d="100"/>
        </p:scale>
        <p:origin x="174" y="84"/>
      </p:cViewPr>
      <p:guideLst>
        <p:guide orient="horz" pos="2782"/>
        <p:guide pos="384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1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宋体" charset="-122"/>
              </a:defRPr>
            </a:lvl1pPr>
          </a:lstStyle>
          <a:p>
            <a:endParaRPr lang="zh-CN" altLang="en-US"/>
          </a:p>
        </p:txBody>
      </p:sp>
      <p:sp>
        <p:nvSpPr>
          <p:cNvPr id="481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宋体" charset="-122"/>
              </a:defRPr>
            </a:lvl1pPr>
          </a:lstStyle>
          <a:p>
            <a:fld id="{6DAC5301-F0D0-481A-8124-0317B33AF2E4}" type="datetimeFigureOut">
              <a:rPr lang="zh-CN" altLang="en-US"/>
              <a:pPr/>
              <a:t>2020/3/13</a:t>
            </a:fld>
            <a:endParaRPr lang="en-US" altLang="zh-CN"/>
          </a:p>
        </p:txBody>
      </p:sp>
      <p:sp>
        <p:nvSpPr>
          <p:cNvPr id="4813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481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81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宋体" charset="-122"/>
              </a:defRPr>
            </a:lvl1pPr>
          </a:lstStyle>
          <a:p>
            <a:endParaRPr lang="en-US" altLang="zh-CN"/>
          </a:p>
        </p:txBody>
      </p:sp>
      <p:sp>
        <p:nvSpPr>
          <p:cNvPr id="481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ea typeface="宋体" charset="-122"/>
              </a:defRPr>
            </a:lvl1pPr>
          </a:lstStyle>
          <a:p>
            <a:fld id="{114AAF40-1AE6-4BCC-A6DB-8DAB07AA0B30}" type="slidenum">
              <a:rPr lang="zh-CN" altLang="en-US"/>
              <a:pPr/>
              <a:t>‹#›</a:t>
            </a:fld>
            <a:endParaRPr lang="en-US" altLang="zh-CN"/>
          </a:p>
        </p:txBody>
      </p:sp>
    </p:spTree>
    <p:extLst>
      <p:ext uri="{BB962C8B-B14F-4D97-AF65-F5344CB8AC3E}">
        <p14:creationId xmlns:p14="http://schemas.microsoft.com/office/powerpoint/2010/main" val="2597320114"/>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Calibri" pitchFamily="34" charset="0"/>
        <a:ea typeface="宋体" charset="-122"/>
        <a:cs typeface="+mn-cs"/>
      </a:defRPr>
    </a:lvl1pPr>
    <a:lvl2pPr marL="457200" algn="l" rtl="0" fontAlgn="base">
      <a:spcBef>
        <a:spcPct val="30000"/>
      </a:spcBef>
      <a:spcAft>
        <a:spcPct val="0"/>
      </a:spcAft>
      <a:defRPr sz="1200" kern="1200">
        <a:solidFill>
          <a:schemeClr val="tx1"/>
        </a:solidFill>
        <a:latin typeface="Calibri" pitchFamily="34" charset="0"/>
        <a:ea typeface="宋体" charset="-122"/>
        <a:cs typeface="+mn-cs"/>
      </a:defRPr>
    </a:lvl2pPr>
    <a:lvl3pPr marL="914400" algn="l" rtl="0" fontAlgn="base">
      <a:spcBef>
        <a:spcPct val="30000"/>
      </a:spcBef>
      <a:spcAft>
        <a:spcPct val="0"/>
      </a:spcAft>
      <a:defRPr sz="1200" kern="1200">
        <a:solidFill>
          <a:schemeClr val="tx1"/>
        </a:solidFill>
        <a:latin typeface="Calibri" pitchFamily="34" charset="0"/>
        <a:ea typeface="宋体" charset="-122"/>
        <a:cs typeface="+mn-cs"/>
      </a:defRPr>
    </a:lvl3pPr>
    <a:lvl4pPr marL="1371600" algn="l" rtl="0" fontAlgn="base">
      <a:spcBef>
        <a:spcPct val="30000"/>
      </a:spcBef>
      <a:spcAft>
        <a:spcPct val="0"/>
      </a:spcAft>
      <a:defRPr sz="1200" kern="1200">
        <a:solidFill>
          <a:schemeClr val="tx1"/>
        </a:solidFill>
        <a:latin typeface="Calibri" pitchFamily="34" charset="0"/>
        <a:ea typeface="宋体" charset="-122"/>
        <a:cs typeface="+mn-cs"/>
      </a:defRPr>
    </a:lvl4pPr>
    <a:lvl5pPr marL="1828800" algn="l" rtl="0" fontAlgn="base">
      <a:spcBef>
        <a:spcPct val="30000"/>
      </a:spcBef>
      <a:spcAft>
        <a:spcPct val="0"/>
      </a:spcAft>
      <a:defRPr sz="1200" kern="1200">
        <a:solidFill>
          <a:schemeClr val="tx1"/>
        </a:solidFill>
        <a:latin typeface="Calibri" pitchFamily="34" charset="0"/>
        <a:ea typeface="宋体"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幻灯片图像占位符 1"/>
          <p:cNvSpPr>
            <a:spLocks noGrp="1" noRot="1" noChangeAspect="1" noChangeArrowheads="1" noTextEdit="1"/>
          </p:cNvSpPr>
          <p:nvPr>
            <p:ph type="sldImg" idx="4294967295"/>
          </p:nvPr>
        </p:nvSpPr>
        <p:spPr>
          <a:xfrm>
            <a:off x="685800" y="1143000"/>
            <a:ext cx="5486400" cy="3086100"/>
          </a:xfrm>
          <a:ln/>
        </p:spPr>
      </p:sp>
      <p:sp>
        <p:nvSpPr>
          <p:cNvPr id="49155" name="文本占位符 2"/>
          <p:cNvSpPr>
            <a:spLocks noGrp="1" noChangeArrowheads="1"/>
          </p:cNvSpPr>
          <p:nvPr>
            <p:ph type="body" idx="4294967295"/>
          </p:nvPr>
        </p:nvSpPr>
        <p:spPr>
          <a:xfrm>
            <a:off x="685800" y="4400550"/>
            <a:ext cx="5486400" cy="3600450"/>
          </a:xfrm>
        </p:spPr>
        <p:txBody>
          <a:bodyPr/>
          <a:lstStyle/>
          <a:p>
            <a:pPr>
              <a:spcBef>
                <a:spcPct val="0"/>
              </a:spcBef>
            </a:pPr>
            <a:endParaRPr lang="zh-CN" altLang="en-US"/>
          </a:p>
        </p:txBody>
      </p:sp>
    </p:spTree>
    <p:extLst>
      <p:ext uri="{BB962C8B-B14F-4D97-AF65-F5344CB8AC3E}">
        <p14:creationId xmlns:p14="http://schemas.microsoft.com/office/powerpoint/2010/main" val="17108486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幻灯片图像占位符 1"/>
          <p:cNvSpPr>
            <a:spLocks noGrp="1" noRot="1" noChangeAspect="1" noChangeArrowheads="1" noTextEdit="1"/>
          </p:cNvSpPr>
          <p:nvPr>
            <p:ph type="sldImg" idx="4294967295"/>
          </p:nvPr>
        </p:nvSpPr>
        <p:spPr>
          <a:xfrm>
            <a:off x="685800" y="1143000"/>
            <a:ext cx="5486400" cy="3086100"/>
          </a:xfrm>
          <a:ln/>
        </p:spPr>
      </p:sp>
      <p:sp>
        <p:nvSpPr>
          <p:cNvPr id="51203" name="文本占位符 2"/>
          <p:cNvSpPr>
            <a:spLocks noGrp="1" noChangeArrowheads="1"/>
          </p:cNvSpPr>
          <p:nvPr>
            <p:ph type="body" idx="4294967295"/>
          </p:nvPr>
        </p:nvSpPr>
        <p:spPr>
          <a:xfrm>
            <a:off x="685800" y="4400550"/>
            <a:ext cx="5486400" cy="3600450"/>
          </a:xfrm>
        </p:spPr>
        <p:txBody>
          <a:bodyPr/>
          <a:lstStyle/>
          <a:p>
            <a:pPr>
              <a:spcBef>
                <a:spcPct val="0"/>
              </a:spcBef>
            </a:pPr>
            <a:endParaRPr lang="zh-CN" altLang="en-US"/>
          </a:p>
        </p:txBody>
      </p:sp>
    </p:spTree>
    <p:extLst>
      <p:ext uri="{BB962C8B-B14F-4D97-AF65-F5344CB8AC3E}">
        <p14:creationId xmlns:p14="http://schemas.microsoft.com/office/powerpoint/2010/main" val="2808570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ChangeArrowheads="1" noTextEdit="1"/>
          </p:cNvSpPr>
          <p:nvPr>
            <p:ph type="sldImg" idx="4294967295"/>
          </p:nvPr>
        </p:nvSpPr>
        <p:spPr>
          <a:xfrm>
            <a:off x="685800" y="1143000"/>
            <a:ext cx="5486400" cy="3086100"/>
          </a:xfrm>
          <a:ln/>
        </p:spPr>
      </p:sp>
      <p:sp>
        <p:nvSpPr>
          <p:cNvPr id="55299" name="文本占位符 2"/>
          <p:cNvSpPr>
            <a:spLocks noGrp="1" noChangeArrowheads="1"/>
          </p:cNvSpPr>
          <p:nvPr>
            <p:ph type="body" idx="4294967295"/>
          </p:nvPr>
        </p:nvSpPr>
        <p:spPr>
          <a:xfrm>
            <a:off x="685800" y="4400550"/>
            <a:ext cx="5486400" cy="3600450"/>
          </a:xfrm>
        </p:spPr>
        <p:txBody>
          <a:bodyPr/>
          <a:lstStyle/>
          <a:p>
            <a:pPr>
              <a:spcBef>
                <a:spcPct val="0"/>
              </a:spcBef>
            </a:pPr>
            <a:endParaRPr lang="zh-CN" altLang="en-US"/>
          </a:p>
        </p:txBody>
      </p:sp>
    </p:spTree>
    <p:extLst>
      <p:ext uri="{BB962C8B-B14F-4D97-AF65-F5344CB8AC3E}">
        <p14:creationId xmlns:p14="http://schemas.microsoft.com/office/powerpoint/2010/main" val="27784458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srcRect/>
          <a:stretch>
            <a:fillRect/>
          </a:stretch>
        </p:blipFill>
        <p:spPr bwMode="auto">
          <a:xfrm>
            <a:off x="0" y="0"/>
            <a:ext cx="12192000" cy="6858000"/>
          </a:xfrm>
          <a:prstGeom prst="rect">
            <a:avLst/>
          </a:prstGeom>
          <a:noFill/>
          <a:ln w="9525">
            <a:noFill/>
            <a:miter lim="800000"/>
            <a:headEnd/>
            <a:tailEnd/>
          </a:ln>
        </p:spPr>
      </p:pic>
      <p:pic>
        <p:nvPicPr>
          <p:cNvPr id="3" name="图片 7"/>
          <p:cNvPicPr>
            <a:picLocks noChangeAspect="1"/>
          </p:cNvPicPr>
          <p:nvPr userDrawn="1"/>
        </p:nvPicPr>
        <p:blipFill>
          <a:blip r:embed="rId3"/>
          <a:srcRect t="79712" r="65962"/>
          <a:stretch>
            <a:fillRect/>
          </a:stretch>
        </p:blipFill>
        <p:spPr bwMode="auto">
          <a:xfrm>
            <a:off x="0" y="5621338"/>
            <a:ext cx="4149725" cy="1236662"/>
          </a:xfrm>
          <a:prstGeom prst="rect">
            <a:avLst/>
          </a:prstGeom>
          <a:noFill/>
          <a:ln w="9525">
            <a:noFill/>
            <a:miter lim="800000"/>
            <a:headEnd/>
            <a:tailEnd/>
          </a:ln>
        </p:spPr>
      </p:pic>
      <p:pic>
        <p:nvPicPr>
          <p:cNvPr id="4" name="图片 8"/>
          <p:cNvPicPr>
            <a:picLocks noChangeAspect="1"/>
          </p:cNvPicPr>
          <p:nvPr userDrawn="1"/>
        </p:nvPicPr>
        <p:blipFill>
          <a:blip r:embed="rId3"/>
          <a:srcRect l="76804" b="64519"/>
          <a:stretch>
            <a:fillRect/>
          </a:stretch>
        </p:blipFill>
        <p:spPr bwMode="auto">
          <a:xfrm>
            <a:off x="9363075" y="0"/>
            <a:ext cx="2828925" cy="2162175"/>
          </a:xfrm>
          <a:prstGeom prst="rect">
            <a:avLst/>
          </a:prstGeom>
          <a:noFill/>
          <a:ln w="9525">
            <a:noFill/>
            <a:miter lim="800000"/>
            <a:headEnd/>
            <a:tailEnd/>
          </a:ln>
        </p:spPr>
      </p:pic>
      <p:sp>
        <p:nvSpPr>
          <p:cNvPr id="5" name="日期占位符 3"/>
          <p:cNvSpPr>
            <a:spLocks noGrp="1"/>
          </p:cNvSpPr>
          <p:nvPr>
            <p:ph type="dt" sz="half" idx="10"/>
          </p:nvPr>
        </p:nvSpPr>
        <p:spPr/>
        <p:txBody>
          <a:bodyPr/>
          <a:lstStyle>
            <a:lvl1pPr>
              <a:defRPr/>
            </a:lvl1pPr>
          </a:lstStyle>
          <a:p>
            <a:pPr>
              <a:defRPr/>
            </a:pPr>
            <a:fld id="{907A797B-A3C3-4FD0-948B-7FDE1F9BA3BE}" type="datetimeFigureOut">
              <a:rPr lang="zh-CN" altLang="en-US"/>
              <a:pPr>
                <a:defRPr/>
              </a:pPr>
              <a:t>2020/3/13</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lvl1pPr>
              <a:defRPr/>
            </a:lvl1pPr>
          </a:lstStyle>
          <a:p>
            <a:pPr>
              <a:defRPr/>
            </a:pPr>
            <a:fld id="{8648D9D4-B106-471E-BF5F-DFE05D41E822}" type="datetimeFigureOut">
              <a:rPr lang="zh-CN" altLang="en-US"/>
              <a:pPr>
                <a:defRPr/>
              </a:pPr>
              <a:t>2020/3/13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831D2CED-0992-47DE-B23A-66F629992A67}" type="slidenum">
              <a:rPr lang="zh-CN" altLang="en-US"/>
              <a:pPr>
                <a:defRPr/>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lvl1pPr>
              <a:defRPr/>
            </a:lvl1pPr>
          </a:lstStyle>
          <a:p>
            <a:pPr>
              <a:defRPr/>
            </a:pPr>
            <a:fld id="{EED176CA-2F87-45F0-A4C0-CA3AEDE8E522}" type="datetimeFigureOut">
              <a:rPr lang="zh-CN" altLang="en-US"/>
              <a:pPr>
                <a:defRPr/>
              </a:pPr>
              <a:t>2020/3/13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1D64CD73-01CD-469C-BDBE-460C4E100FF5}" type="slidenum">
              <a:rPr lang="zh-CN" altLang="en-US"/>
              <a:pPr>
                <a:defRPr/>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3"/>
          <p:cNvSpPr>
            <a:spLocks noGrp="1"/>
          </p:cNvSpPr>
          <p:nvPr>
            <p:ph type="dt" sz="half" idx="10"/>
          </p:nvPr>
        </p:nvSpPr>
        <p:spPr/>
        <p:txBody>
          <a:bodyPr/>
          <a:lstStyle>
            <a:lvl1pPr>
              <a:defRPr/>
            </a:lvl1pPr>
          </a:lstStyle>
          <a:p>
            <a:pPr>
              <a:defRPr/>
            </a:pPr>
            <a:fld id="{BCA14B13-54AB-47C9-B62D-4993936CC3F8}" type="datetimeFigureOut">
              <a:rPr lang="zh-CN" altLang="en-US"/>
              <a:pPr>
                <a:defRPr/>
              </a:pPr>
              <a:t>2020/3/13</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C5347DDA-E02A-436A-94CE-10B7A290ADAF}" type="slidenum">
              <a:rPr lang="zh-CN" altLang="en-US"/>
              <a:pPr>
                <a:defRPr/>
              </a:pPr>
              <a:t>‹#›</a:t>
            </a:fld>
            <a:endParaRPr lang="zh-CN" altLang="en-US" dirty="0"/>
          </a:p>
        </p:txBody>
      </p:sp>
    </p:spTree>
    <p:extLst>
      <p:ext uri="{BB962C8B-B14F-4D97-AF65-F5344CB8AC3E}">
        <p14:creationId xmlns:p14="http://schemas.microsoft.com/office/powerpoint/2010/main" val="238374381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3"/>
          <p:cNvSpPr>
            <a:spLocks noGrp="1"/>
          </p:cNvSpPr>
          <p:nvPr>
            <p:ph type="dt" sz="half" idx="10"/>
          </p:nvPr>
        </p:nvSpPr>
        <p:spPr/>
        <p:txBody>
          <a:bodyPr/>
          <a:lstStyle>
            <a:lvl1pPr>
              <a:defRPr/>
            </a:lvl1pPr>
          </a:lstStyle>
          <a:p>
            <a:pPr>
              <a:defRPr/>
            </a:pPr>
            <a:fld id="{718CB744-B7AF-45F7-A752-8773324774B6}" type="datetimeFigureOut">
              <a:rPr lang="zh-CN" altLang="en-US"/>
              <a:pPr>
                <a:defRPr/>
              </a:pPr>
              <a:t>2020/3/13</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4951244B-C74E-422A-96A7-A4E62026B1AE}" type="slidenum">
              <a:rPr lang="zh-CN" altLang="en-US"/>
              <a:pPr>
                <a:defRPr/>
              </a:pPr>
              <a:t>‹#›</a:t>
            </a:fld>
            <a:endParaRPr lang="zh-CN" altLang="en-US" dirty="0"/>
          </a:p>
        </p:txBody>
      </p:sp>
    </p:spTree>
    <p:extLst>
      <p:ext uri="{BB962C8B-B14F-4D97-AF65-F5344CB8AC3E}">
        <p14:creationId xmlns:p14="http://schemas.microsoft.com/office/powerpoint/2010/main" val="1033669081"/>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srcRect/>
          <a:stretch>
            <a:fillRect/>
          </a:stretch>
        </p:blipFill>
        <p:spPr bwMode="auto">
          <a:xfrm>
            <a:off x="0" y="0"/>
            <a:ext cx="12192000" cy="6858000"/>
          </a:xfrm>
          <a:prstGeom prst="rect">
            <a:avLst/>
          </a:prstGeom>
          <a:noFill/>
          <a:ln w="9525">
            <a:noFill/>
            <a:miter lim="800000"/>
            <a:headEnd/>
            <a:tailEnd/>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02F7C2C0-DC65-45CD-9124-07E27DFB2236}" type="datetimeFigureOut">
              <a:rPr lang="zh-CN" altLang="en-US"/>
              <a:pPr>
                <a:defRPr/>
              </a:pPr>
              <a:t>2020/3/13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D7393563-6A87-499F-A8D6-817A024EE42E}" type="slidenum">
              <a:rPr lang="zh-CN" altLang="en-US"/>
              <a:pPr>
                <a:defRPr/>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3"/>
          <p:cNvSpPr>
            <a:spLocks noGrp="1"/>
          </p:cNvSpPr>
          <p:nvPr>
            <p:ph type="dt" sz="half" idx="10"/>
          </p:nvPr>
        </p:nvSpPr>
        <p:spPr/>
        <p:txBody>
          <a:bodyPr/>
          <a:lstStyle>
            <a:lvl1pPr>
              <a:defRPr/>
            </a:lvl1pPr>
          </a:lstStyle>
          <a:p>
            <a:pPr>
              <a:defRPr/>
            </a:pPr>
            <a:fld id="{6C5DABE8-BEE3-4B5D-AFC6-0F139F2DC6EC}" type="datetimeFigureOut">
              <a:rPr lang="zh-CN" altLang="en-US"/>
              <a:pPr>
                <a:defRPr/>
              </a:pPr>
              <a:t>2020/3/13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D5CF534C-EE08-43D8-AA42-89D56FF49753}" type="slidenum">
              <a:rPr lang="zh-CN" altLang="en-US"/>
              <a:pPr>
                <a:defRPr/>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3"/>
          <p:cNvSpPr>
            <a:spLocks noGrp="1"/>
          </p:cNvSpPr>
          <p:nvPr>
            <p:ph type="dt" sz="half" idx="10"/>
          </p:nvPr>
        </p:nvSpPr>
        <p:spPr/>
        <p:txBody>
          <a:bodyPr/>
          <a:lstStyle>
            <a:lvl1pPr>
              <a:defRPr/>
            </a:lvl1pPr>
          </a:lstStyle>
          <a:p>
            <a:pPr>
              <a:defRPr/>
            </a:pPr>
            <a:fld id="{AB8CE8A5-FE3E-4646-A7E7-FEA0090E10C5}" type="datetimeFigureOut">
              <a:rPr lang="zh-CN" altLang="en-US"/>
              <a:pPr>
                <a:defRPr/>
              </a:pPr>
              <a:t>2020/3/13</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0D57775D-04FE-41C9-B79D-6E7C39F4897C}" type="slidenum">
              <a:rPr lang="zh-CN" altLang="en-US"/>
              <a:pPr>
                <a:defRPr/>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D6CC3501-45A4-453D-AD04-124A002F19C1}" type="datetimeFigureOut">
              <a:rPr lang="zh-CN" altLang="en-US"/>
              <a:pPr>
                <a:defRPr/>
              </a:pPr>
              <a:t>2020/3/13</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A2F43212-C507-4910-AB22-C0E9D06B1ABF}" type="slidenum">
              <a:rPr lang="zh-CN" altLang="en-US"/>
              <a:pPr>
                <a:defRPr/>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72B74301-B57F-4572-B708-873A78423C9B}" type="datetimeFigureOut">
              <a:rPr lang="zh-CN" altLang="en-US"/>
              <a:pPr>
                <a:defRPr/>
              </a:pPr>
              <a:t>2020/3/13</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B43A830B-A1AE-4EBA-B7E0-A221A7A889CB}" type="slidenum">
              <a:rPr lang="zh-CN" altLang="en-US"/>
              <a:pPr>
                <a:defRPr/>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B8CFA670-A2B1-47F7-9E8C-2D67672A0190}" type="datetimeFigureOut">
              <a:rPr lang="zh-CN" altLang="en-US"/>
              <a:pPr>
                <a:defRPr/>
              </a:pPr>
              <a:t>2020/3/13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FCBAE8F0-3122-4A95-922E-DD6DDB4CD701}" type="slidenum">
              <a:rPr lang="zh-CN" altLang="en-US"/>
              <a:pPr>
                <a:defRPr/>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54DB3B8A-D6D8-46D1-A728-C9E574E70251}" type="datetimeFigureOut">
              <a:rPr lang="zh-CN" altLang="en-US"/>
              <a:pPr>
                <a:defRPr/>
              </a:pPr>
              <a:t>2020/3/13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8A289633-8B9B-4895-8492-75C3AED49634}" type="slidenum">
              <a:rPr lang="zh-CN" altLang="en-US"/>
              <a:pPr>
                <a:defRPr/>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cs typeface="+mn-cs"/>
              </a:defRPr>
            </a:lvl1pPr>
          </a:lstStyle>
          <a:p>
            <a:pPr>
              <a:defRPr/>
            </a:pPr>
            <a:fld id="{1F19751D-520F-4B07-B3F7-83581C69D295}" type="datetimeFigureOut">
              <a:rPr lang="zh-CN" altLang="en-US"/>
              <a:pPr>
                <a:defRPr/>
              </a:pPr>
              <a:t>2020/3/13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cs typeface="+mn-cs"/>
              </a:defRPr>
            </a:lvl1pPr>
          </a:lstStyle>
          <a:p>
            <a:pPr>
              <a:defRPr/>
            </a:pPr>
            <a:fld id="{72479592-24A8-4F7A-9789-63297FF57F75}"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59" r:id="rId3"/>
    <p:sldLayoutId id="2147483658" r:id="rId4"/>
    <p:sldLayoutId id="2147483657" r:id="rId5"/>
    <p:sldLayoutId id="2147483656" r:id="rId6"/>
    <p:sldLayoutId id="2147483655" r:id="rId7"/>
    <p:sldLayoutId id="2147483654" r:id="rId8"/>
    <p:sldLayoutId id="2147483653" r:id="rId9"/>
    <p:sldLayoutId id="2147483652" r:id="rId10"/>
    <p:sldLayoutId id="2147483651" r:id="rId11"/>
    <p:sldLayoutId id="2147483662" r:id="rId12"/>
    <p:sldLayoutId id="2147483663" r:id="rId13"/>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等线 Light"/>
        </a:defRPr>
      </a:lvl1pPr>
      <a:lvl2pPr algn="l" rtl="0" eaLnBrk="0" fontAlgn="base" hangingPunct="0">
        <a:lnSpc>
          <a:spcPct val="90000"/>
        </a:lnSpc>
        <a:spcBef>
          <a:spcPct val="0"/>
        </a:spcBef>
        <a:spcAft>
          <a:spcPct val="0"/>
        </a:spcAft>
        <a:defRPr sz="4400">
          <a:solidFill>
            <a:schemeClr val="tx1"/>
          </a:solidFill>
          <a:latin typeface="等线 Light"/>
          <a:ea typeface="等线 Light"/>
          <a:cs typeface="等线 Light"/>
        </a:defRPr>
      </a:lvl2pPr>
      <a:lvl3pPr algn="l" rtl="0" eaLnBrk="0" fontAlgn="base" hangingPunct="0">
        <a:lnSpc>
          <a:spcPct val="90000"/>
        </a:lnSpc>
        <a:spcBef>
          <a:spcPct val="0"/>
        </a:spcBef>
        <a:spcAft>
          <a:spcPct val="0"/>
        </a:spcAft>
        <a:defRPr sz="4400">
          <a:solidFill>
            <a:schemeClr val="tx1"/>
          </a:solidFill>
          <a:latin typeface="等线 Light"/>
          <a:ea typeface="等线 Light"/>
          <a:cs typeface="等线 Light"/>
        </a:defRPr>
      </a:lvl3pPr>
      <a:lvl4pPr algn="l" rtl="0" eaLnBrk="0" fontAlgn="base" hangingPunct="0">
        <a:lnSpc>
          <a:spcPct val="90000"/>
        </a:lnSpc>
        <a:spcBef>
          <a:spcPct val="0"/>
        </a:spcBef>
        <a:spcAft>
          <a:spcPct val="0"/>
        </a:spcAft>
        <a:defRPr sz="4400">
          <a:solidFill>
            <a:schemeClr val="tx1"/>
          </a:solidFill>
          <a:latin typeface="等线 Light"/>
          <a:ea typeface="等线 Light"/>
          <a:cs typeface="等线 Light"/>
        </a:defRPr>
      </a:lvl4pPr>
      <a:lvl5pPr algn="l" rtl="0" eaLnBrk="0" fontAlgn="base" hangingPunct="0">
        <a:lnSpc>
          <a:spcPct val="90000"/>
        </a:lnSpc>
        <a:spcBef>
          <a:spcPct val="0"/>
        </a:spcBef>
        <a:spcAft>
          <a:spcPct val="0"/>
        </a:spcAft>
        <a:defRPr sz="4400">
          <a:solidFill>
            <a:schemeClr val="tx1"/>
          </a:solidFill>
          <a:latin typeface="等线 Light"/>
          <a:ea typeface="等线 Light"/>
          <a:cs typeface="等线 Light"/>
        </a:defRPr>
      </a:lvl5pPr>
      <a:lvl6pPr marL="457200" algn="l" rtl="0" fontAlgn="base">
        <a:lnSpc>
          <a:spcPct val="90000"/>
        </a:lnSpc>
        <a:spcBef>
          <a:spcPct val="0"/>
        </a:spcBef>
        <a:spcAft>
          <a:spcPct val="0"/>
        </a:spcAft>
        <a:defRPr sz="4400">
          <a:solidFill>
            <a:schemeClr val="tx1"/>
          </a:solidFill>
          <a:latin typeface="等线 Light"/>
          <a:ea typeface="等线 Light"/>
          <a:cs typeface="等线 Light"/>
        </a:defRPr>
      </a:lvl6pPr>
      <a:lvl7pPr marL="914400" algn="l" rtl="0" fontAlgn="base">
        <a:lnSpc>
          <a:spcPct val="90000"/>
        </a:lnSpc>
        <a:spcBef>
          <a:spcPct val="0"/>
        </a:spcBef>
        <a:spcAft>
          <a:spcPct val="0"/>
        </a:spcAft>
        <a:defRPr sz="4400">
          <a:solidFill>
            <a:schemeClr val="tx1"/>
          </a:solidFill>
          <a:latin typeface="等线 Light"/>
          <a:ea typeface="等线 Light"/>
          <a:cs typeface="等线 Light"/>
        </a:defRPr>
      </a:lvl7pPr>
      <a:lvl8pPr marL="1371600" algn="l" rtl="0" fontAlgn="base">
        <a:lnSpc>
          <a:spcPct val="90000"/>
        </a:lnSpc>
        <a:spcBef>
          <a:spcPct val="0"/>
        </a:spcBef>
        <a:spcAft>
          <a:spcPct val="0"/>
        </a:spcAft>
        <a:defRPr sz="4400">
          <a:solidFill>
            <a:schemeClr val="tx1"/>
          </a:solidFill>
          <a:latin typeface="等线 Light"/>
          <a:ea typeface="等线 Light"/>
          <a:cs typeface="等线 Light"/>
        </a:defRPr>
      </a:lvl8pPr>
      <a:lvl9pPr marL="1828800" algn="l" rtl="0" fontAlgn="base">
        <a:lnSpc>
          <a:spcPct val="90000"/>
        </a:lnSpc>
        <a:spcBef>
          <a:spcPct val="0"/>
        </a:spcBef>
        <a:spcAft>
          <a:spcPct val="0"/>
        </a:spcAft>
        <a:defRPr sz="4400">
          <a:solidFill>
            <a:schemeClr val="tx1"/>
          </a:solidFill>
          <a:latin typeface="等线 Light"/>
          <a:ea typeface="等线 Light"/>
          <a:cs typeface="等线 Light"/>
        </a:defRPr>
      </a:lvl9pPr>
    </p:titleStyle>
    <p:bodyStyle>
      <a:lvl1pPr marL="228600" indent="-228600" algn="l" rtl="0" eaLnBrk="0" fontAlgn="base" hangingPunct="0">
        <a:lnSpc>
          <a:spcPct val="90000"/>
        </a:lnSpc>
        <a:spcBef>
          <a:spcPts val="1000"/>
        </a:spcBef>
        <a:spcAft>
          <a:spcPct val="0"/>
        </a:spcAft>
        <a:buFont typeface="Arial" charset="0"/>
        <a:buChar char="•"/>
        <a:defRPr sz="2800" kern="1200">
          <a:solidFill>
            <a:schemeClr val="tx1"/>
          </a:solidFill>
          <a:latin typeface="+mn-lt"/>
          <a:ea typeface="+mn-ea"/>
          <a:cs typeface="等线"/>
        </a:defRPr>
      </a:lvl1pPr>
      <a:lvl2pPr marL="685800" indent="-228600" algn="l" rtl="0" eaLnBrk="0" fontAlgn="base" hangingPunct="0">
        <a:lnSpc>
          <a:spcPct val="90000"/>
        </a:lnSpc>
        <a:spcBef>
          <a:spcPts val="500"/>
        </a:spcBef>
        <a:spcAft>
          <a:spcPct val="0"/>
        </a:spcAft>
        <a:buFont typeface="Arial" charset="0"/>
        <a:buChar char="•"/>
        <a:defRPr sz="2400" kern="1200">
          <a:solidFill>
            <a:schemeClr val="tx1"/>
          </a:solidFill>
          <a:latin typeface="+mn-lt"/>
          <a:ea typeface="+mn-ea"/>
          <a:cs typeface="等线"/>
        </a:defRPr>
      </a:lvl2pPr>
      <a:lvl3pPr marL="1143000" indent="-228600" algn="l" rtl="0" eaLnBrk="0" fontAlgn="base" hangingPunct="0">
        <a:lnSpc>
          <a:spcPct val="90000"/>
        </a:lnSpc>
        <a:spcBef>
          <a:spcPts val="500"/>
        </a:spcBef>
        <a:spcAft>
          <a:spcPct val="0"/>
        </a:spcAft>
        <a:buFont typeface="Arial" charset="0"/>
        <a:buChar char="•"/>
        <a:defRPr sz="2000" kern="1200">
          <a:solidFill>
            <a:schemeClr val="tx1"/>
          </a:solidFill>
          <a:latin typeface="+mn-lt"/>
          <a:ea typeface="+mn-ea"/>
          <a:cs typeface="等线"/>
        </a:defRPr>
      </a:lvl3pPr>
      <a:lvl4pPr marL="16002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等线"/>
        </a:defRPr>
      </a:lvl4pPr>
      <a:lvl5pPr marL="20574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等线"/>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7"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12.xml"/><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6.png"/><Relationship Id="rId5" Type="http://schemas.openxmlformats.org/officeDocument/2006/relationships/image" Target="file:///C:\Documents%20and%20Settings\Administrator\&#26700;&#38754;\2018&#28246;&#21335;&#20013;&#32771;&#38754;&#23545;&#38754;&#21382;&#21490;\2018&#28246;&#21335;&#20013;&#32771;&#38754;&#23545;&#38754;&#21382;&#21490;\18BQ120.TIF" TargetMode="Externa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file:///C:\Documents%20and%20Settings\Administrator\&#26700;&#38754;\2018&#28246;&#21335;&#20013;&#32771;&#38754;&#23545;&#38754;&#21382;&#21490;\2018&#28246;&#21335;&#20013;&#32771;&#38754;&#23545;&#38754;&#21382;&#21490;\18BQ121.TIF" TargetMode="Externa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11.jpeg"/><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file:///C:\Documents%20and%20Settings\Administrator\&#26700;&#38754;\2018&#28246;&#21335;&#20013;&#32771;&#38754;&#23545;&#38754;&#21382;&#21490;\2018&#28246;&#21335;&#20013;&#32771;&#38754;&#23545;&#38754;&#21382;&#21490;\18BQ122.TIF" TargetMode="External"/><Relationship Id="rId5" Type="http://schemas.openxmlformats.org/officeDocument/2006/relationships/image" Target="../media/image10.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13314" name="图片 10"/>
          <p:cNvPicPr>
            <a:picLocks noChangeAspect="1"/>
          </p:cNvPicPr>
          <p:nvPr/>
        </p:nvPicPr>
        <p:blipFill>
          <a:blip r:embed="rId3"/>
          <a:srcRect t="79712" r="65962"/>
          <a:stretch>
            <a:fillRect/>
          </a:stretch>
        </p:blipFill>
        <p:spPr bwMode="auto">
          <a:xfrm>
            <a:off x="0" y="5621338"/>
            <a:ext cx="4149725" cy="1236662"/>
          </a:xfrm>
          <a:prstGeom prst="rect">
            <a:avLst/>
          </a:prstGeom>
          <a:noFill/>
          <a:ln w="9525">
            <a:noFill/>
            <a:miter lim="800000"/>
            <a:headEnd/>
            <a:tailEnd/>
          </a:ln>
        </p:spPr>
      </p:pic>
      <p:pic>
        <p:nvPicPr>
          <p:cNvPr id="13315" name="图片 14"/>
          <p:cNvPicPr>
            <a:picLocks noChangeAspect="1"/>
          </p:cNvPicPr>
          <p:nvPr/>
        </p:nvPicPr>
        <p:blipFill>
          <a:blip r:embed="rId3"/>
          <a:srcRect l="76804" b="64519"/>
          <a:stretch>
            <a:fillRect/>
          </a:stretch>
        </p:blipFill>
        <p:spPr bwMode="auto">
          <a:xfrm>
            <a:off x="9363075" y="0"/>
            <a:ext cx="2828925" cy="2162175"/>
          </a:xfrm>
          <a:prstGeom prst="rect">
            <a:avLst/>
          </a:prstGeom>
          <a:noFill/>
          <a:ln w="9525">
            <a:noFill/>
            <a:miter lim="800000"/>
            <a:headEnd/>
            <a:tailEnd/>
          </a:ln>
        </p:spPr>
      </p:pic>
      <p:pic>
        <p:nvPicPr>
          <p:cNvPr id="13316" name="图片 1" descr="课件背景图"/>
          <p:cNvPicPr>
            <a:picLocks noChangeAspect="1"/>
          </p:cNvPicPr>
          <p:nvPr/>
        </p:nvPicPr>
        <p:blipFill>
          <a:blip r:embed="rId2"/>
          <a:srcRect/>
          <a:stretch>
            <a:fillRect/>
          </a:stretch>
        </p:blipFill>
        <p:spPr bwMode="auto">
          <a:xfrm>
            <a:off x="0" y="0"/>
            <a:ext cx="12192000" cy="6858000"/>
          </a:xfrm>
          <a:prstGeom prst="rect">
            <a:avLst/>
          </a:prstGeom>
          <a:noFill/>
          <a:ln w="9525">
            <a:noFill/>
            <a:miter lim="800000"/>
            <a:headEnd/>
            <a:tailEnd/>
          </a:ln>
        </p:spPr>
      </p:pic>
      <p:sp>
        <p:nvSpPr>
          <p:cNvPr id="3" name="矩形 2"/>
          <p:cNvSpPr/>
          <p:nvPr/>
        </p:nvSpPr>
        <p:spPr>
          <a:xfrm>
            <a:off x="0" y="627063"/>
            <a:ext cx="3403600" cy="765319"/>
          </a:xfrm>
          <a:prstGeom prst="rect">
            <a:avLst/>
          </a:prstGeom>
          <a:noFill/>
          <a:ln>
            <a:noFill/>
          </a:ln>
          <a:extLst/>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en-US" altLang="zh-CN" dirty="0">
                <a:latin typeface="微软雅黑" panose="020B0503020204020204" charset="-122"/>
                <a:ea typeface="微软雅黑" panose="020B0503020204020204" charset="-122"/>
              </a:rPr>
              <a:t>2016</a:t>
            </a:r>
            <a:r>
              <a:rPr lang="zh-CN" altLang="en-US" dirty="0">
                <a:latin typeface="微软雅黑" panose="020B0503020204020204" charset="-122"/>
                <a:ea typeface="微软雅黑" panose="020B0503020204020204" charset="-122"/>
              </a:rPr>
              <a:t>教育部审定人教版</a:t>
            </a:r>
            <a:r>
              <a:rPr lang="zh-CN" altLang="zh-CN" dirty="0">
                <a:latin typeface="微软雅黑" panose="020B0503020204020204" charset="-122"/>
                <a:ea typeface="微软雅黑" panose="020B0503020204020204" charset="-122"/>
              </a:rPr>
              <a:t>教材</a:t>
            </a:r>
          </a:p>
          <a:p>
            <a:pPr algn="ctr" fontAlgn="auto">
              <a:spcBef>
                <a:spcPts val="0"/>
              </a:spcBef>
              <a:spcAft>
                <a:spcPts val="0"/>
              </a:spcAft>
              <a:defRPr/>
            </a:pPr>
            <a:r>
              <a:rPr lang="zh-CN" altLang="en-US" dirty="0">
                <a:latin typeface="微软雅黑" panose="020B0503020204020204" charset="-122"/>
                <a:ea typeface="微软雅黑" panose="020B0503020204020204" charset="-122"/>
              </a:rPr>
              <a:t>八下</a:t>
            </a:r>
            <a:r>
              <a:rPr lang="zh-CN" altLang="zh-CN" dirty="0">
                <a:latin typeface="微软雅黑" panose="020B0503020204020204" charset="-122"/>
                <a:ea typeface="微软雅黑" panose="020B0503020204020204" charset="-122"/>
              </a:rPr>
              <a:t>中国历史第</a:t>
            </a:r>
            <a:r>
              <a:rPr lang="zh-CN" altLang="en-US" dirty="0">
                <a:latin typeface="微软雅黑" panose="020B0503020204020204" charset="-122"/>
                <a:ea typeface="微软雅黑" panose="020B0503020204020204" charset="-122"/>
              </a:rPr>
              <a:t>六</a:t>
            </a:r>
            <a:r>
              <a:rPr lang="zh-CN" altLang="zh-CN" dirty="0">
                <a:latin typeface="微软雅黑" panose="020B0503020204020204" charset="-122"/>
                <a:ea typeface="微软雅黑" panose="020B0503020204020204" charset="-122"/>
              </a:rPr>
              <a:t>单元</a:t>
            </a:r>
          </a:p>
        </p:txBody>
      </p:sp>
      <p:sp>
        <p:nvSpPr>
          <p:cNvPr id="13318" name="文本框 17"/>
          <p:cNvSpPr txBox="1">
            <a:spLocks noChangeArrowheads="1"/>
          </p:cNvSpPr>
          <p:nvPr/>
        </p:nvSpPr>
        <p:spPr bwMode="auto">
          <a:xfrm>
            <a:off x="1457325" y="2660650"/>
            <a:ext cx="10090150" cy="1322388"/>
          </a:xfrm>
          <a:prstGeom prst="rect">
            <a:avLst/>
          </a:prstGeom>
          <a:noFill/>
          <a:ln w="9525">
            <a:noFill/>
            <a:miter lim="800000"/>
            <a:headEnd/>
            <a:tailEnd/>
          </a:ln>
        </p:spPr>
        <p:txBody>
          <a:bodyPr>
            <a:spAutoFit/>
          </a:bodyPr>
          <a:lstStyle/>
          <a:p>
            <a:r>
              <a:rPr lang="zh-CN" altLang="en-US" sz="8000" dirty="0">
                <a:latin typeface="华文楷体"/>
                <a:ea typeface="华文楷体"/>
                <a:cs typeface="华文楷体"/>
              </a:rPr>
              <a:t>科技文化与社会生活</a:t>
            </a:r>
            <a:endParaRPr lang="zh-CN" altLang="zh-CN" sz="8000" dirty="0">
              <a:latin typeface="华文楷体"/>
              <a:ea typeface="华文楷体"/>
              <a:cs typeface="华文楷体"/>
            </a:endParaRPr>
          </a:p>
        </p:txBody>
      </p:sp>
      <p:sp>
        <p:nvSpPr>
          <p:cNvPr id="8" name="矩形 7"/>
          <p:cNvSpPr/>
          <p:nvPr/>
        </p:nvSpPr>
        <p:spPr>
          <a:xfrm>
            <a:off x="8662555" y="878538"/>
            <a:ext cx="3403600" cy="765319"/>
          </a:xfrm>
          <a:prstGeom prst="rect">
            <a:avLst/>
          </a:prstGeom>
          <a:noFill/>
          <a:ln>
            <a:noFill/>
          </a:ln>
          <a:extLst/>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zh-CN" altLang="en-US" dirty="0">
                <a:latin typeface="微软雅黑" panose="020B0503020204020204" charset="-122"/>
                <a:ea typeface="微软雅黑" panose="020B0503020204020204" charset="-122"/>
              </a:rPr>
              <a:t>停课不</a:t>
            </a:r>
            <a:r>
              <a:rPr lang="zh-CN" altLang="en-US" dirty="0" smtClean="0">
                <a:latin typeface="微软雅黑" panose="020B0503020204020204" charset="-122"/>
                <a:ea typeface="微软雅黑" panose="020B0503020204020204" charset="-122"/>
              </a:rPr>
              <a:t>停学</a:t>
            </a:r>
            <a:endParaRPr lang="en-US" altLang="zh-CN" dirty="0" smtClean="0">
              <a:latin typeface="微软雅黑" panose="020B0503020204020204" charset="-122"/>
              <a:ea typeface="微软雅黑" panose="020B0503020204020204" charset="-122"/>
            </a:endParaRPr>
          </a:p>
          <a:p>
            <a:pPr algn="ctr" fontAlgn="auto">
              <a:spcBef>
                <a:spcPts val="0"/>
              </a:spcBef>
              <a:spcAft>
                <a:spcPts val="0"/>
              </a:spcAft>
              <a:defRPr/>
            </a:pPr>
            <a:r>
              <a:rPr lang="zh-CN" altLang="en-US" dirty="0" smtClean="0">
                <a:latin typeface="微软雅黑" panose="020B0503020204020204" charset="-122"/>
                <a:ea typeface="微软雅黑" panose="020B0503020204020204" charset="-122"/>
              </a:rPr>
              <a:t>向梦想奋斗</a:t>
            </a:r>
            <a:endParaRPr lang="zh-CN" altLang="zh-CN" dirty="0">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508000" y="1227138"/>
            <a:ext cx="10769600" cy="1134033"/>
          </a:xfrm>
          <a:prstGeom prst="rect">
            <a:avLst/>
          </a:prstGeom>
          <a:noFill/>
          <a:ln w="9525">
            <a:noFill/>
            <a:miter lim="800000"/>
            <a:headEnd/>
            <a:tailEnd/>
          </a:ln>
        </p:spPr>
        <p:txBody>
          <a:bodyPr lIns="117226" tIns="58613" rIns="117226" bIns="58613">
            <a:spAutoFit/>
          </a:bodyPr>
          <a:lstStyle/>
          <a:p>
            <a:pPr defTabSz="1171575"/>
            <a:r>
              <a:rPr lang="zh-CN" altLang="en-US" sz="3300" noProof="1">
                <a:solidFill>
                  <a:srgbClr val="FF0000"/>
                </a:solidFill>
                <a:latin typeface="楷体" pitchFamily="49" charset="-122"/>
                <a:ea typeface="楷体" pitchFamily="49" charset="-122"/>
              </a:rPr>
              <a:t>1</a:t>
            </a:r>
            <a:r>
              <a:rPr lang="zh-CN" altLang="en-US" sz="3300" noProof="1" smtClean="0">
                <a:solidFill>
                  <a:srgbClr val="FF0000"/>
                </a:solidFill>
                <a:latin typeface="楷体" pitchFamily="49" charset="-122"/>
                <a:ea typeface="楷体" pitchFamily="49" charset="-122"/>
              </a:rPr>
              <a:t>.</a:t>
            </a:r>
            <a:r>
              <a:rPr lang="zh-CN" altLang="en-US" sz="3300" noProof="1">
                <a:solidFill>
                  <a:srgbClr val="FF0000"/>
                </a:solidFill>
                <a:latin typeface="楷体" pitchFamily="49" charset="-122"/>
                <a:ea typeface="楷体" pitchFamily="49" charset="-122"/>
              </a:rPr>
              <a:t>抽丝剥</a:t>
            </a:r>
            <a:r>
              <a:rPr lang="zh-CN" altLang="en-US" sz="3300" noProof="1" smtClean="0">
                <a:solidFill>
                  <a:srgbClr val="FF0000"/>
                </a:solidFill>
                <a:latin typeface="楷体" pitchFamily="49" charset="-122"/>
                <a:ea typeface="楷体" pitchFamily="49" charset="-122"/>
              </a:rPr>
              <a:t>茧，追溯本源</a:t>
            </a:r>
            <a:endParaRPr lang="en-US" altLang="zh-CN" sz="3300" noProof="1" smtClean="0">
              <a:solidFill>
                <a:srgbClr val="FF0000"/>
              </a:solidFill>
              <a:latin typeface="楷体" pitchFamily="49" charset="-122"/>
              <a:ea typeface="楷体" pitchFamily="49" charset="-122"/>
            </a:endParaRPr>
          </a:p>
          <a:p>
            <a:pPr defTabSz="1171575"/>
            <a:r>
              <a:rPr lang="zh-CN" altLang="en-US" sz="3300" noProof="1" smtClean="0">
                <a:solidFill>
                  <a:srgbClr val="FF0000"/>
                </a:solidFill>
                <a:latin typeface="楷体" pitchFamily="49" charset="-122"/>
                <a:ea typeface="楷体" pitchFamily="49" charset="-122"/>
              </a:rPr>
              <a:t>      </a:t>
            </a:r>
            <a:r>
              <a:rPr lang="zh-CN" altLang="en-US" sz="3300" noProof="1" smtClean="0">
                <a:solidFill>
                  <a:srgbClr val="FF0000"/>
                </a:solidFill>
                <a:latin typeface="华文行楷" panose="02010800040101010101" pitchFamily="2" charset="-122"/>
                <a:ea typeface="华文行楷" panose="02010800040101010101" pitchFamily="2" charset="-122"/>
              </a:rPr>
              <a:t>建国</a:t>
            </a:r>
            <a:r>
              <a:rPr lang="zh-CN" altLang="en-US" sz="3300" noProof="1">
                <a:solidFill>
                  <a:srgbClr val="FF0000"/>
                </a:solidFill>
                <a:latin typeface="华文行楷" panose="02010800040101010101" pitchFamily="2" charset="-122"/>
                <a:ea typeface="华文行楷" panose="02010800040101010101" pitchFamily="2" charset="-122"/>
              </a:rPr>
              <a:t>后，我国科技迅速发展的原因。</a:t>
            </a:r>
          </a:p>
        </p:txBody>
      </p:sp>
      <p:grpSp>
        <p:nvGrpSpPr>
          <p:cNvPr id="4" name="组合 3"/>
          <p:cNvGrpSpPr>
            <a:grpSpLocks/>
          </p:cNvGrpSpPr>
          <p:nvPr/>
        </p:nvGrpSpPr>
        <p:grpSpPr bwMode="auto">
          <a:xfrm>
            <a:off x="406400" y="685800"/>
            <a:ext cx="3257550" cy="541338"/>
            <a:chOff x="774" y="1020"/>
            <a:chExt cx="4319" cy="1056"/>
          </a:xfrm>
        </p:grpSpPr>
        <p:pic>
          <p:nvPicPr>
            <p:cNvPr id="56324" name="图片 2" descr="面对面版式标 (9)"/>
            <p:cNvPicPr>
              <a:picLocks noChangeAspect="1" noChangeArrowheads="1"/>
            </p:cNvPicPr>
            <p:nvPr/>
          </p:nvPicPr>
          <p:blipFill>
            <a:blip r:embed="rId3"/>
            <a:srcRect/>
            <a:stretch>
              <a:fillRect/>
            </a:stretch>
          </p:blipFill>
          <p:spPr bwMode="auto">
            <a:xfrm>
              <a:off x="774" y="1020"/>
              <a:ext cx="3173" cy="1056"/>
            </a:xfrm>
            <a:prstGeom prst="rect">
              <a:avLst/>
            </a:prstGeom>
            <a:noFill/>
            <a:ln w="9525">
              <a:noFill/>
              <a:miter lim="800000"/>
              <a:headEnd/>
              <a:tailEnd/>
            </a:ln>
          </p:spPr>
        </p:pic>
        <p:sp>
          <p:nvSpPr>
            <p:cNvPr id="56325" name="文本框 5"/>
            <p:cNvSpPr txBox="1">
              <a:spLocks noChangeArrowheads="1"/>
            </p:cNvSpPr>
            <p:nvPr/>
          </p:nvSpPr>
          <p:spPr bwMode="auto">
            <a:xfrm>
              <a:off x="1585" y="1020"/>
              <a:ext cx="3508" cy="934"/>
            </a:xfrm>
            <a:prstGeom prst="rect">
              <a:avLst/>
            </a:prstGeom>
            <a:noFill/>
            <a:ln w="9525">
              <a:noFill/>
              <a:miter lim="800000"/>
              <a:headEnd/>
              <a:tailEnd/>
            </a:ln>
          </p:spPr>
          <p:txBody>
            <a:bodyPr lIns="117226" tIns="58613" rIns="117226" bIns="58613">
              <a:spAutoFit/>
            </a:bodyPr>
            <a:lstStyle/>
            <a:p>
              <a:pPr defTabSz="1171575"/>
              <a:r>
                <a:rPr lang="zh-CN" altLang="en-US" sz="2600" b="1">
                  <a:solidFill>
                    <a:srgbClr val="FFFF00"/>
                  </a:solidFill>
                  <a:latin typeface="黑体" pitchFamily="49" charset="-122"/>
                  <a:ea typeface="黑体" pitchFamily="49" charset="-122"/>
                  <a:sym typeface="微软雅黑" pitchFamily="34" charset="-122"/>
                </a:rPr>
                <a:t>拓展提高</a:t>
              </a:r>
            </a:p>
          </p:txBody>
        </p:sp>
      </p:grpSp>
      <p:sp>
        <p:nvSpPr>
          <p:cNvPr id="7" name="矩形 6"/>
          <p:cNvSpPr>
            <a:spLocks noChangeArrowheads="1"/>
          </p:cNvSpPr>
          <p:nvPr/>
        </p:nvSpPr>
        <p:spPr bwMode="auto">
          <a:xfrm>
            <a:off x="742372" y="2423712"/>
            <a:ext cx="10769600" cy="3470275"/>
          </a:xfrm>
          <a:prstGeom prst="rect">
            <a:avLst/>
          </a:prstGeom>
          <a:noFill/>
          <a:ln w="9525">
            <a:noFill/>
            <a:miter lim="800000"/>
            <a:headEnd/>
            <a:tailEnd/>
          </a:ln>
        </p:spPr>
        <p:txBody>
          <a:bodyPr lIns="117226" tIns="58613" rIns="117226" bIns="58613">
            <a:spAutoFit/>
          </a:bodyPr>
          <a:lstStyle/>
          <a:p>
            <a:pPr defTabSz="1171575"/>
            <a:r>
              <a:rPr lang="zh-CN" altLang="en-US" sz="3300" dirty="0">
                <a:latin typeface="Times New Roman" pitchFamily="18" charset="0"/>
                <a:ea typeface="楷体" pitchFamily="49" charset="-122"/>
              </a:rPr>
              <a:t>（</a:t>
            </a:r>
            <a:r>
              <a:rPr lang="en-US" altLang="zh-CN" sz="3300" dirty="0">
                <a:latin typeface="Times New Roman" pitchFamily="18" charset="0"/>
                <a:ea typeface="楷体" pitchFamily="49" charset="-122"/>
              </a:rPr>
              <a:t>1</a:t>
            </a:r>
            <a:r>
              <a:rPr lang="zh-CN" altLang="en-US" sz="3300" dirty="0">
                <a:latin typeface="Times New Roman" pitchFamily="18" charset="0"/>
                <a:ea typeface="楷体" pitchFamily="49" charset="-122"/>
              </a:rPr>
              <a:t>）党和政府十分重视科技发展，成立了专门的科技机构，制定科技发展的远景规划。</a:t>
            </a:r>
          </a:p>
          <a:p>
            <a:pPr defTabSz="1171575"/>
            <a:r>
              <a:rPr lang="zh-CN" altLang="en-US" sz="3300" dirty="0">
                <a:latin typeface="Times New Roman" pitchFamily="18" charset="0"/>
                <a:ea typeface="楷体" pitchFamily="49" charset="-122"/>
              </a:rPr>
              <a:t>（</a:t>
            </a:r>
            <a:r>
              <a:rPr lang="en-US" altLang="zh-CN" sz="3300" dirty="0">
                <a:latin typeface="Times New Roman" pitchFamily="18" charset="0"/>
                <a:ea typeface="楷体" pitchFamily="49" charset="-122"/>
              </a:rPr>
              <a:t>2</a:t>
            </a:r>
            <a:r>
              <a:rPr lang="zh-CN" altLang="en-US" sz="3300" dirty="0">
                <a:latin typeface="Times New Roman" pitchFamily="18" charset="0"/>
                <a:ea typeface="楷体" pitchFamily="49" charset="-122"/>
              </a:rPr>
              <a:t>）广大科技工作者的努力和海外一些中国优秀的科学家纷纷回国 投入新中国的建设。</a:t>
            </a:r>
          </a:p>
          <a:p>
            <a:pPr defTabSz="1171575"/>
            <a:r>
              <a:rPr lang="zh-CN" altLang="en-US" sz="3300" dirty="0">
                <a:latin typeface="Times New Roman" pitchFamily="18" charset="0"/>
                <a:ea typeface="楷体" pitchFamily="49" charset="-122"/>
              </a:rPr>
              <a:t>（</a:t>
            </a:r>
            <a:r>
              <a:rPr lang="en-US" altLang="zh-CN" sz="3300" dirty="0">
                <a:latin typeface="Times New Roman" pitchFamily="18" charset="0"/>
                <a:ea typeface="楷体" pitchFamily="49" charset="-122"/>
              </a:rPr>
              <a:t>3</a:t>
            </a:r>
            <a:r>
              <a:rPr lang="zh-CN" altLang="en-US" sz="3300" dirty="0">
                <a:latin typeface="Times New Roman" pitchFamily="18" charset="0"/>
                <a:ea typeface="楷体" pitchFamily="49" charset="-122"/>
              </a:rPr>
              <a:t>）</a:t>
            </a:r>
            <a:r>
              <a:rPr lang="en-US" altLang="zh-CN" sz="3300" dirty="0">
                <a:latin typeface="Times New Roman" pitchFamily="18" charset="0"/>
                <a:ea typeface="楷体" pitchFamily="49" charset="-122"/>
              </a:rPr>
              <a:t>1978</a:t>
            </a:r>
            <a:r>
              <a:rPr lang="zh-CN" altLang="en-US" sz="3300" dirty="0">
                <a:latin typeface="Times New Roman" pitchFamily="18" charset="0"/>
                <a:ea typeface="楷体" pitchFamily="49" charset="-122"/>
              </a:rPr>
              <a:t>年以来，邓小平多次提出“科学技术是第一生产力”的精辟论断，科学技术同生产力紧密结合起来，进一步推动了科技和经济的发展。</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3" presetClass="entr" presetSubtype="16"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plus(in)">
                                      <p:cBhvr>
                                        <p:cTn id="12" dur="2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randombar(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201469" y="420543"/>
            <a:ext cx="10769600" cy="1134033"/>
          </a:xfrm>
          <a:prstGeom prst="rect">
            <a:avLst/>
          </a:prstGeom>
          <a:noFill/>
          <a:ln w="9525">
            <a:noFill/>
            <a:miter lim="800000"/>
            <a:headEnd/>
            <a:tailEnd/>
          </a:ln>
        </p:spPr>
        <p:txBody>
          <a:bodyPr lIns="117226" tIns="58613" rIns="117226" bIns="58613">
            <a:spAutoFit/>
          </a:bodyPr>
          <a:lstStyle/>
          <a:p>
            <a:pPr defTabSz="1171575"/>
            <a:r>
              <a:rPr lang="zh-CN" altLang="zh-CN" sz="3300" noProof="1">
                <a:solidFill>
                  <a:srgbClr val="FF0000"/>
                </a:solidFill>
                <a:latin typeface="楷体" pitchFamily="49" charset="-122"/>
                <a:ea typeface="楷体" pitchFamily="49" charset="-122"/>
              </a:rPr>
              <a:t>2</a:t>
            </a:r>
            <a:r>
              <a:rPr lang="zh-CN" altLang="en-US" sz="3300" noProof="1" smtClean="0">
                <a:solidFill>
                  <a:srgbClr val="FF0000"/>
                </a:solidFill>
                <a:latin typeface="楷体" pitchFamily="49" charset="-122"/>
                <a:ea typeface="楷体" pitchFamily="49" charset="-122"/>
              </a:rPr>
              <a:t>.</a:t>
            </a:r>
            <a:r>
              <a:rPr lang="zh-CN" altLang="en-US" sz="3300" dirty="0" smtClean="0">
                <a:solidFill>
                  <a:srgbClr val="FF0000"/>
                </a:solidFill>
                <a:latin typeface="楷体" pitchFamily="49" charset="-122"/>
                <a:ea typeface="楷体" pitchFamily="49" charset="-122"/>
              </a:rPr>
              <a:t>家</a:t>
            </a:r>
            <a:r>
              <a:rPr lang="zh-CN" altLang="en-US" sz="3300" dirty="0">
                <a:solidFill>
                  <a:srgbClr val="FF0000"/>
                </a:solidFill>
                <a:latin typeface="楷体" pitchFamily="49" charset="-122"/>
                <a:ea typeface="楷体" pitchFamily="49" charset="-122"/>
              </a:rPr>
              <a:t>国情怀</a:t>
            </a:r>
            <a:r>
              <a:rPr lang="zh-CN" altLang="en-US" sz="3300" dirty="0" smtClean="0">
                <a:solidFill>
                  <a:srgbClr val="FF0000"/>
                </a:solidFill>
                <a:latin typeface="楷体" pitchFamily="49" charset="-122"/>
                <a:ea typeface="楷体" pitchFamily="49" charset="-122"/>
              </a:rPr>
              <a:t>，中国精神</a:t>
            </a:r>
            <a:endParaRPr lang="en-US" altLang="zh-CN" sz="3300" dirty="0" smtClean="0">
              <a:solidFill>
                <a:srgbClr val="FF0000"/>
              </a:solidFill>
              <a:latin typeface="楷体" pitchFamily="49" charset="-122"/>
              <a:ea typeface="楷体" pitchFamily="49" charset="-122"/>
            </a:endParaRPr>
          </a:p>
          <a:p>
            <a:pPr defTabSz="1171575"/>
            <a:r>
              <a:rPr lang="en-US" altLang="zh-CN" sz="3300" dirty="0">
                <a:solidFill>
                  <a:srgbClr val="FF0000"/>
                </a:solidFill>
                <a:latin typeface="华文行楷" panose="02010800040101010101" pitchFamily="2" charset="-122"/>
                <a:ea typeface="华文行楷" panose="02010800040101010101" pitchFamily="2" charset="-122"/>
              </a:rPr>
              <a:t> </a:t>
            </a:r>
            <a:r>
              <a:rPr lang="en-US" altLang="zh-CN" sz="3300" dirty="0" smtClean="0">
                <a:solidFill>
                  <a:srgbClr val="FF0000"/>
                </a:solidFill>
                <a:latin typeface="华文行楷" panose="02010800040101010101" pitchFamily="2" charset="-122"/>
                <a:ea typeface="华文行楷" panose="02010800040101010101" pitchFamily="2" charset="-122"/>
              </a:rPr>
              <a:t>          </a:t>
            </a:r>
            <a:r>
              <a:rPr lang="zh-CN" altLang="en-US" sz="3300" dirty="0" smtClean="0">
                <a:solidFill>
                  <a:srgbClr val="FF0000"/>
                </a:solidFill>
                <a:latin typeface="华文行楷" panose="02010800040101010101" pitchFamily="2" charset="-122"/>
                <a:ea typeface="华文行楷" panose="02010800040101010101" pitchFamily="2" charset="-122"/>
              </a:rPr>
              <a:t>这些人的身上有哪些精神值得我们学习。</a:t>
            </a:r>
            <a:endParaRPr lang="zh-CN" sz="3300" dirty="0">
              <a:solidFill>
                <a:srgbClr val="FF0000"/>
              </a:solidFill>
              <a:latin typeface="华文行楷" panose="02010800040101010101" pitchFamily="2" charset="-122"/>
              <a:ea typeface="华文行楷" panose="02010800040101010101" pitchFamily="2" charset="-122"/>
            </a:endParaRPr>
          </a:p>
        </p:txBody>
      </p:sp>
      <p:grpSp>
        <p:nvGrpSpPr>
          <p:cNvPr id="14" name="组合 13"/>
          <p:cNvGrpSpPr/>
          <p:nvPr/>
        </p:nvGrpSpPr>
        <p:grpSpPr>
          <a:xfrm>
            <a:off x="363681" y="1812349"/>
            <a:ext cx="11615881" cy="2882755"/>
            <a:chOff x="322117" y="1396712"/>
            <a:chExt cx="11615881" cy="2882755"/>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907"/>
            <a:stretch/>
          </p:blipFill>
          <p:spPr>
            <a:xfrm>
              <a:off x="322117" y="1396712"/>
              <a:ext cx="2168236" cy="2354406"/>
            </a:xfrm>
            <a:prstGeom prst="rect">
              <a:avLst/>
            </a:prstGeom>
          </p:spPr>
        </p:pic>
        <p:pic>
          <p:nvPicPr>
            <p:cNvPr id="4" name="图片 3"/>
            <p:cNvPicPr>
              <a:picLocks noChangeAspect="1"/>
            </p:cNvPicPr>
            <p:nvPr/>
          </p:nvPicPr>
          <p:blipFill rotWithShape="1">
            <a:blip r:embed="rId4"/>
            <a:srcRect l="14945" t="11477" r="23862" b="6875"/>
            <a:stretch/>
          </p:blipFill>
          <p:spPr>
            <a:xfrm>
              <a:off x="2707771" y="1396712"/>
              <a:ext cx="1764576" cy="2354406"/>
            </a:xfrm>
            <a:prstGeom prst="rect">
              <a:avLst/>
            </a:prstGeom>
          </p:spPr>
        </p:pic>
        <p:pic>
          <p:nvPicPr>
            <p:cNvPr id="5" name="图片 4"/>
            <p:cNvPicPr>
              <a:picLocks noChangeAspect="1"/>
            </p:cNvPicPr>
            <p:nvPr/>
          </p:nvPicPr>
          <p:blipFill rotWithShape="1">
            <a:blip r:embed="rId5"/>
            <a:srcRect l="3009" r="14753"/>
            <a:stretch/>
          </p:blipFill>
          <p:spPr>
            <a:xfrm>
              <a:off x="4689765" y="1419949"/>
              <a:ext cx="2556164" cy="2331169"/>
            </a:xfrm>
            <a:prstGeom prst="rect">
              <a:avLst/>
            </a:prstGeom>
          </p:spPr>
        </p:pic>
        <p:pic>
          <p:nvPicPr>
            <p:cNvPr id="6" name="图片 5"/>
            <p:cNvPicPr>
              <a:picLocks noChangeAspect="1"/>
            </p:cNvPicPr>
            <p:nvPr/>
          </p:nvPicPr>
          <p:blipFill>
            <a:blip r:embed="rId6"/>
            <a:stretch>
              <a:fillRect/>
            </a:stretch>
          </p:blipFill>
          <p:spPr>
            <a:xfrm>
              <a:off x="7480348" y="1396712"/>
              <a:ext cx="1730570" cy="2354406"/>
            </a:xfrm>
            <a:prstGeom prst="rect">
              <a:avLst/>
            </a:prstGeom>
          </p:spPr>
        </p:pic>
        <p:pic>
          <p:nvPicPr>
            <p:cNvPr id="7" name="图片 6"/>
            <p:cNvPicPr>
              <a:picLocks noChangeAspect="1"/>
            </p:cNvPicPr>
            <p:nvPr/>
          </p:nvPicPr>
          <p:blipFill rotWithShape="1">
            <a:blip r:embed="rId7"/>
            <a:srcRect l="17874"/>
            <a:stretch/>
          </p:blipFill>
          <p:spPr>
            <a:xfrm>
              <a:off x="9362210" y="1419949"/>
              <a:ext cx="2575788" cy="2331169"/>
            </a:xfrm>
            <a:prstGeom prst="rect">
              <a:avLst/>
            </a:prstGeom>
          </p:spPr>
        </p:pic>
        <p:sp>
          <p:nvSpPr>
            <p:cNvPr id="8" name="文本框 27"/>
            <p:cNvSpPr txBox="1">
              <a:spLocks noChangeArrowheads="1"/>
            </p:cNvSpPr>
            <p:nvPr/>
          </p:nvSpPr>
          <p:spPr bwMode="auto">
            <a:xfrm>
              <a:off x="706581" y="3841317"/>
              <a:ext cx="1039092" cy="438150"/>
            </a:xfrm>
            <a:prstGeom prst="rect">
              <a:avLst/>
            </a:prstGeom>
            <a:noFill/>
            <a:ln w="9525">
              <a:noFill/>
              <a:miter lim="800000"/>
              <a:headEnd/>
              <a:tailEnd/>
            </a:ln>
          </p:spPr>
          <p:txBody>
            <a:bodyPr wrap="square" lIns="117226" tIns="58613" rIns="117226" bIns="58613">
              <a:spAutoFit/>
            </a:bodyPr>
            <a:lstStyle/>
            <a:p>
              <a:pPr defTabSz="1171575"/>
              <a:r>
                <a:rPr lang="zh-CN" altLang="en-US" sz="2100" dirty="0" smtClean="0">
                  <a:latin typeface="Times New Roman" pitchFamily="18" charset="0"/>
                  <a:ea typeface="楷体" pitchFamily="49" charset="-122"/>
                </a:rPr>
                <a:t>邓稼先</a:t>
              </a:r>
              <a:endParaRPr lang="zh-CN" altLang="en-US" sz="2100" dirty="0">
                <a:latin typeface="Times New Roman" pitchFamily="18" charset="0"/>
                <a:ea typeface="楷体" pitchFamily="49" charset="-122"/>
              </a:endParaRPr>
            </a:p>
          </p:txBody>
        </p:sp>
        <p:sp>
          <p:nvSpPr>
            <p:cNvPr id="9" name="文本框 27"/>
            <p:cNvSpPr txBox="1">
              <a:spLocks noChangeArrowheads="1"/>
            </p:cNvSpPr>
            <p:nvPr/>
          </p:nvSpPr>
          <p:spPr bwMode="auto">
            <a:xfrm>
              <a:off x="5448301" y="3796044"/>
              <a:ext cx="1039092" cy="438150"/>
            </a:xfrm>
            <a:prstGeom prst="rect">
              <a:avLst/>
            </a:prstGeom>
            <a:noFill/>
            <a:ln w="9525">
              <a:noFill/>
              <a:miter lim="800000"/>
              <a:headEnd/>
              <a:tailEnd/>
            </a:ln>
          </p:spPr>
          <p:txBody>
            <a:bodyPr wrap="square" lIns="117226" tIns="58613" rIns="117226" bIns="58613">
              <a:spAutoFit/>
            </a:bodyPr>
            <a:lstStyle/>
            <a:p>
              <a:pPr defTabSz="1171575"/>
              <a:r>
                <a:rPr lang="zh-CN" altLang="en-US" sz="2100" dirty="0" smtClean="0">
                  <a:latin typeface="Times New Roman" pitchFamily="18" charset="0"/>
                  <a:ea typeface="楷体" pitchFamily="49" charset="-122"/>
                </a:rPr>
                <a:t>袁隆平</a:t>
              </a:r>
              <a:endParaRPr lang="zh-CN" altLang="en-US" sz="2100" dirty="0">
                <a:latin typeface="Times New Roman" pitchFamily="18" charset="0"/>
                <a:ea typeface="楷体" pitchFamily="49" charset="-122"/>
              </a:endParaRPr>
            </a:p>
          </p:txBody>
        </p:sp>
        <p:sp>
          <p:nvSpPr>
            <p:cNvPr id="10" name="文本框 27"/>
            <p:cNvSpPr txBox="1">
              <a:spLocks noChangeArrowheads="1"/>
            </p:cNvSpPr>
            <p:nvPr/>
          </p:nvSpPr>
          <p:spPr bwMode="auto">
            <a:xfrm>
              <a:off x="3070513" y="3819281"/>
              <a:ext cx="1039092" cy="438150"/>
            </a:xfrm>
            <a:prstGeom prst="rect">
              <a:avLst/>
            </a:prstGeom>
            <a:noFill/>
            <a:ln w="9525">
              <a:noFill/>
              <a:miter lim="800000"/>
              <a:headEnd/>
              <a:tailEnd/>
            </a:ln>
          </p:spPr>
          <p:txBody>
            <a:bodyPr wrap="square" lIns="117226" tIns="58613" rIns="117226" bIns="58613">
              <a:spAutoFit/>
            </a:bodyPr>
            <a:lstStyle/>
            <a:p>
              <a:pPr defTabSz="1171575"/>
              <a:r>
                <a:rPr lang="zh-CN" altLang="en-US" sz="2100" dirty="0" smtClean="0">
                  <a:latin typeface="Times New Roman" pitchFamily="18" charset="0"/>
                  <a:ea typeface="楷体" pitchFamily="49" charset="-122"/>
                </a:rPr>
                <a:t>钱学森</a:t>
              </a:r>
              <a:endParaRPr lang="zh-CN" altLang="en-US" sz="2100" dirty="0">
                <a:latin typeface="Times New Roman" pitchFamily="18" charset="0"/>
                <a:ea typeface="楷体" pitchFamily="49" charset="-122"/>
              </a:endParaRPr>
            </a:p>
          </p:txBody>
        </p:sp>
        <p:sp>
          <p:nvSpPr>
            <p:cNvPr id="11" name="文本框 27"/>
            <p:cNvSpPr txBox="1">
              <a:spLocks noChangeArrowheads="1"/>
            </p:cNvSpPr>
            <p:nvPr/>
          </p:nvSpPr>
          <p:spPr bwMode="auto">
            <a:xfrm>
              <a:off x="7898825" y="3817216"/>
              <a:ext cx="1039092" cy="438150"/>
            </a:xfrm>
            <a:prstGeom prst="rect">
              <a:avLst/>
            </a:prstGeom>
            <a:noFill/>
            <a:ln w="9525">
              <a:noFill/>
              <a:miter lim="800000"/>
              <a:headEnd/>
              <a:tailEnd/>
            </a:ln>
          </p:spPr>
          <p:txBody>
            <a:bodyPr wrap="square" lIns="117226" tIns="58613" rIns="117226" bIns="58613">
              <a:spAutoFit/>
            </a:bodyPr>
            <a:lstStyle/>
            <a:p>
              <a:pPr defTabSz="1171575"/>
              <a:r>
                <a:rPr lang="zh-CN" altLang="en-US" sz="2100" dirty="0" smtClean="0">
                  <a:latin typeface="Times New Roman" pitchFamily="18" charset="0"/>
                  <a:ea typeface="楷体" pitchFamily="49" charset="-122"/>
                </a:rPr>
                <a:t>杨利伟</a:t>
              </a:r>
              <a:endParaRPr lang="zh-CN" altLang="en-US" sz="2100" dirty="0">
                <a:latin typeface="Times New Roman" pitchFamily="18" charset="0"/>
                <a:ea typeface="楷体" pitchFamily="49" charset="-122"/>
              </a:endParaRPr>
            </a:p>
          </p:txBody>
        </p:sp>
        <p:sp>
          <p:nvSpPr>
            <p:cNvPr id="12" name="文本框 27"/>
            <p:cNvSpPr txBox="1">
              <a:spLocks noChangeArrowheads="1"/>
            </p:cNvSpPr>
            <p:nvPr/>
          </p:nvSpPr>
          <p:spPr bwMode="auto">
            <a:xfrm>
              <a:off x="10130558" y="3796044"/>
              <a:ext cx="1039092" cy="438150"/>
            </a:xfrm>
            <a:prstGeom prst="rect">
              <a:avLst/>
            </a:prstGeom>
            <a:noFill/>
            <a:ln w="9525">
              <a:noFill/>
              <a:miter lim="800000"/>
              <a:headEnd/>
              <a:tailEnd/>
            </a:ln>
          </p:spPr>
          <p:txBody>
            <a:bodyPr wrap="square" lIns="117226" tIns="58613" rIns="117226" bIns="58613">
              <a:spAutoFit/>
            </a:bodyPr>
            <a:lstStyle/>
            <a:p>
              <a:pPr defTabSz="1171575"/>
              <a:r>
                <a:rPr lang="zh-CN" altLang="en-US" sz="2100" dirty="0" smtClean="0">
                  <a:latin typeface="Times New Roman" pitchFamily="18" charset="0"/>
                  <a:ea typeface="楷体" pitchFamily="49" charset="-122"/>
                </a:rPr>
                <a:t>屠呦呦</a:t>
              </a:r>
              <a:endParaRPr lang="zh-CN" altLang="en-US" sz="2100" dirty="0">
                <a:latin typeface="Times New Roman" pitchFamily="18" charset="0"/>
                <a:ea typeface="楷体" pitchFamily="49" charset="-122"/>
              </a:endParaRPr>
            </a:p>
          </p:txBody>
        </p:sp>
      </p:grpSp>
      <p:sp>
        <p:nvSpPr>
          <p:cNvPr id="13" name="矩形 12"/>
          <p:cNvSpPr/>
          <p:nvPr/>
        </p:nvSpPr>
        <p:spPr>
          <a:xfrm>
            <a:off x="964624" y="4841116"/>
            <a:ext cx="10006445" cy="1077218"/>
          </a:xfrm>
          <a:prstGeom prst="rect">
            <a:avLst/>
          </a:prstGeom>
        </p:spPr>
        <p:txBody>
          <a:bodyPr wrap="square">
            <a:spAutoFit/>
          </a:bodyPr>
          <a:lstStyle/>
          <a:p>
            <a:r>
              <a:rPr lang="zh-CN" altLang="en-US" sz="3200" dirty="0"/>
              <a:t>爱国主义为核心的民族</a:t>
            </a:r>
            <a:r>
              <a:rPr lang="zh-CN" altLang="en-US" sz="3200" dirty="0" smtClean="0"/>
              <a:t>精神、以</a:t>
            </a:r>
            <a:r>
              <a:rPr lang="zh-CN" altLang="en-US" sz="3200" dirty="0"/>
              <a:t>改革创新为核心的时代</a:t>
            </a:r>
            <a:r>
              <a:rPr lang="zh-CN" altLang="en-US" sz="3200" dirty="0" smtClean="0"/>
              <a:t>精神、科学精神</a:t>
            </a:r>
            <a:r>
              <a:rPr lang="en-US" altLang="zh-CN" sz="3200" dirty="0" smtClean="0"/>
              <a:t>……</a:t>
            </a:r>
            <a:endParaRPr lang="zh-CN" altLang="en-US" sz="3200" dirty="0"/>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l="6823" t="4733" r="9018" b="5507"/>
          <a:stretch/>
        </p:blipFill>
        <p:spPr>
          <a:xfrm>
            <a:off x="1974274" y="346002"/>
            <a:ext cx="2272231" cy="4309125"/>
          </a:xfrm>
          <a:prstGeom prst="rect">
            <a:avLst/>
          </a:prstGeom>
        </p:spPr>
      </p:pic>
      <p:grpSp>
        <p:nvGrpSpPr>
          <p:cNvPr id="5" name="组合 4"/>
          <p:cNvGrpSpPr/>
          <p:nvPr/>
        </p:nvGrpSpPr>
        <p:grpSpPr>
          <a:xfrm>
            <a:off x="6431974" y="346002"/>
            <a:ext cx="2400300" cy="4309125"/>
            <a:chOff x="6728653" y="488373"/>
            <a:chExt cx="3103248" cy="5517574"/>
          </a:xfrm>
        </p:grpSpPr>
        <p:pic>
          <p:nvPicPr>
            <p:cNvPr id="3" name="图片 2"/>
            <p:cNvPicPr>
              <a:picLocks noChangeAspect="1"/>
            </p:cNvPicPr>
            <p:nvPr/>
          </p:nvPicPr>
          <p:blipFill>
            <a:blip r:embed="rId3"/>
            <a:stretch>
              <a:fillRect/>
            </a:stretch>
          </p:blipFill>
          <p:spPr>
            <a:xfrm>
              <a:off x="6728653" y="488373"/>
              <a:ext cx="3103248" cy="5517574"/>
            </a:xfrm>
            <a:prstGeom prst="rect">
              <a:avLst/>
            </a:prstGeom>
          </p:spPr>
        </p:pic>
        <p:sp>
          <p:nvSpPr>
            <p:cNvPr id="4" name="文本框 3"/>
            <p:cNvSpPr txBox="1"/>
            <p:nvPr/>
          </p:nvSpPr>
          <p:spPr>
            <a:xfrm>
              <a:off x="7644366" y="5455227"/>
              <a:ext cx="1131922" cy="439721"/>
            </a:xfrm>
            <a:prstGeom prst="rect">
              <a:avLst/>
            </a:prstGeom>
            <a:solidFill>
              <a:srgbClr val="FFFF00"/>
            </a:solidFill>
          </p:spPr>
          <p:txBody>
            <a:bodyPr wrap="square" rtlCol="0">
              <a:spAutoFit/>
            </a:bodyPr>
            <a:lstStyle/>
            <a:p>
              <a:r>
                <a:rPr lang="zh-CN" altLang="en-US" b="1" dirty="0" smtClean="0">
                  <a:solidFill>
                    <a:srgbClr val="FF0000"/>
                  </a:solidFill>
                </a:rPr>
                <a:t>李兰娟</a:t>
              </a:r>
              <a:endParaRPr lang="zh-CN" altLang="en-US" b="1" dirty="0">
                <a:solidFill>
                  <a:srgbClr val="FF0000"/>
                </a:solidFill>
              </a:endParaRPr>
            </a:p>
          </p:txBody>
        </p:sp>
      </p:grpSp>
      <p:sp>
        <p:nvSpPr>
          <p:cNvPr id="6" name="矩形 5"/>
          <p:cNvSpPr/>
          <p:nvPr/>
        </p:nvSpPr>
        <p:spPr>
          <a:xfrm>
            <a:off x="197428" y="4793310"/>
            <a:ext cx="11585863" cy="2000548"/>
          </a:xfrm>
          <a:prstGeom prst="rect">
            <a:avLst/>
          </a:prstGeom>
        </p:spPr>
        <p:txBody>
          <a:bodyPr wrap="square">
            <a:spAutoFit/>
          </a:bodyPr>
          <a:lstStyle/>
          <a:p>
            <a:r>
              <a:rPr lang="zh-CN" altLang="en-US" sz="2800" dirty="0" smtClean="0"/>
              <a:t>        </a:t>
            </a:r>
            <a:r>
              <a:rPr lang="zh-CN" altLang="en-US" sz="3200" dirty="0" smtClean="0"/>
              <a:t>我</a:t>
            </a:r>
            <a:r>
              <a:rPr lang="zh-CN" altLang="en-US" sz="3200" dirty="0"/>
              <a:t>相信你们会好好利用“停课不停学”的这段日子不断学习，用知识缝制铠甲，不远的将来，当你们走出社会，在各行各业都将由你们披甲上阵</a:t>
            </a:r>
            <a:r>
              <a:rPr lang="zh-CN" altLang="en-US" sz="3200" dirty="0" smtClean="0"/>
              <a:t>。</a:t>
            </a:r>
            <a:endParaRPr lang="en-US" altLang="zh-CN" sz="3200" dirty="0" smtClean="0"/>
          </a:p>
          <a:p>
            <a:pPr algn="r"/>
            <a:r>
              <a:rPr lang="en-US" altLang="zh-CN" sz="2800" dirty="0" smtClean="0"/>
              <a:t>——</a:t>
            </a:r>
            <a:r>
              <a:rPr lang="zh-CN" altLang="en-US" sz="2800" dirty="0"/>
              <a:t>钟南山院士写给中小学生的亲笔信</a:t>
            </a:r>
          </a:p>
        </p:txBody>
      </p:sp>
    </p:spTree>
    <p:extLst>
      <p:ext uri="{BB962C8B-B14F-4D97-AF65-F5344CB8AC3E}">
        <p14:creationId xmlns:p14="http://schemas.microsoft.com/office/powerpoint/2010/main" val="804806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969645" y="1998000"/>
            <a:ext cx="10657781" cy="3785652"/>
          </a:xfrm>
          <a:prstGeom prst="rect">
            <a:avLst/>
          </a:prstGeom>
          <a:noFill/>
          <a:ln w="9525">
            <a:noFill/>
            <a:miter lim="800000"/>
            <a:headEnd/>
            <a:tailEnd/>
          </a:ln>
        </p:spPr>
        <p:txBody>
          <a:bodyPr wrap="square">
            <a:spAutoFit/>
          </a:bodyPr>
          <a:lstStyle/>
          <a:p>
            <a:r>
              <a:rPr lang="en-US" altLang="zh-CN" sz="4000" dirty="0">
                <a:latin typeface="Times New Roman" pitchFamily="18" charset="0"/>
                <a:ea typeface="楷体" pitchFamily="49" charset="-122"/>
              </a:rPr>
              <a:t>1</a:t>
            </a:r>
            <a:r>
              <a:rPr lang="en-US" altLang="zh-CN" sz="4000" dirty="0" smtClean="0">
                <a:latin typeface="Times New Roman" pitchFamily="18" charset="0"/>
                <a:ea typeface="楷体" pitchFamily="49" charset="-122"/>
              </a:rPr>
              <a:t>.</a:t>
            </a:r>
            <a:r>
              <a:rPr lang="zh-CN" altLang="en-US" sz="4000" dirty="0" smtClean="0">
                <a:latin typeface="Times New Roman" pitchFamily="18" charset="0"/>
                <a:ea typeface="楷体" pitchFamily="49" charset="-122"/>
              </a:rPr>
              <a:t>（</a:t>
            </a:r>
            <a:r>
              <a:rPr lang="en-US" altLang="zh-CN" sz="4000" dirty="0" smtClean="0">
                <a:latin typeface="Times New Roman" pitchFamily="18" charset="0"/>
                <a:ea typeface="楷体" pitchFamily="49" charset="-122"/>
              </a:rPr>
              <a:t>2019</a:t>
            </a:r>
            <a:r>
              <a:rPr lang="en-US" altLang="zh-CN" sz="4000" dirty="0" smtClean="0">
                <a:latin typeface="宋体" panose="02010600030101010101" pitchFamily="2" charset="-122"/>
                <a:ea typeface="宋体" panose="02010600030101010101" pitchFamily="2" charset="-122"/>
              </a:rPr>
              <a:t>·</a:t>
            </a:r>
            <a:r>
              <a:rPr lang="zh-CN" altLang="en-US" sz="4000" dirty="0" smtClean="0">
                <a:latin typeface="宋体" panose="02010600030101010101" pitchFamily="2" charset="-122"/>
                <a:ea typeface="宋体" panose="02010600030101010101" pitchFamily="2" charset="-122"/>
              </a:rPr>
              <a:t>青岛</a:t>
            </a:r>
            <a:r>
              <a:rPr lang="zh-CN" altLang="en-US" sz="4000" dirty="0">
                <a:latin typeface="Times New Roman" pitchFamily="18" charset="0"/>
                <a:ea typeface="楷体" pitchFamily="49" charset="-122"/>
              </a:rPr>
              <a:t>）我国是一个幅员辽阔、人口众多的国家。为解决我国这样一个人口大国的吃饭问题和保障我国粮食安全作出巨大贡献的是</a:t>
            </a:r>
            <a:r>
              <a:rPr lang="en-US" altLang="zh-CN" sz="4000" dirty="0">
                <a:latin typeface="Times New Roman" pitchFamily="18" charset="0"/>
                <a:ea typeface="楷体" pitchFamily="49" charset="-122"/>
              </a:rPr>
              <a:t>(</a:t>
            </a:r>
            <a:r>
              <a:rPr lang="zh-CN" altLang="en-US" sz="4000" dirty="0">
                <a:latin typeface="Times New Roman" pitchFamily="18" charset="0"/>
                <a:ea typeface="楷体" pitchFamily="49" charset="-122"/>
              </a:rPr>
              <a:t>　　</a:t>
            </a:r>
            <a:r>
              <a:rPr lang="en-US" altLang="zh-CN" sz="4000" dirty="0">
                <a:latin typeface="Times New Roman" pitchFamily="18" charset="0"/>
                <a:ea typeface="楷体" pitchFamily="49" charset="-122"/>
              </a:rPr>
              <a:t>)</a:t>
            </a:r>
          </a:p>
          <a:p>
            <a:r>
              <a:rPr lang="en-US" altLang="zh-CN" sz="4000" dirty="0">
                <a:latin typeface="Times New Roman" pitchFamily="18" charset="0"/>
                <a:ea typeface="楷体" pitchFamily="49" charset="-122"/>
              </a:rPr>
              <a:t>A</a:t>
            </a:r>
            <a:r>
              <a:rPr lang="zh-CN" altLang="en-US" sz="4000" dirty="0">
                <a:latin typeface="Times New Roman" pitchFamily="18" charset="0"/>
                <a:ea typeface="楷体" pitchFamily="49" charset="-122"/>
              </a:rPr>
              <a:t>．袁隆平	</a:t>
            </a:r>
            <a:r>
              <a:rPr lang="zh-CN" altLang="en-US" sz="4000" dirty="0" smtClean="0">
                <a:latin typeface="Times New Roman" pitchFamily="18" charset="0"/>
                <a:ea typeface="楷体" pitchFamily="49" charset="-122"/>
              </a:rPr>
              <a:t>        </a:t>
            </a:r>
            <a:r>
              <a:rPr lang="en-US" altLang="zh-CN" sz="4000" dirty="0" smtClean="0">
                <a:latin typeface="Times New Roman" pitchFamily="18" charset="0"/>
                <a:ea typeface="楷体" pitchFamily="49" charset="-122"/>
              </a:rPr>
              <a:t>B</a:t>
            </a:r>
            <a:r>
              <a:rPr lang="zh-CN" altLang="en-US" sz="4000" dirty="0">
                <a:latin typeface="Times New Roman" pitchFamily="18" charset="0"/>
                <a:ea typeface="楷体" pitchFamily="49" charset="-122"/>
              </a:rPr>
              <a:t>．邓稼先	</a:t>
            </a:r>
            <a:endParaRPr lang="en-US" altLang="zh-CN" sz="4000" dirty="0" smtClean="0">
              <a:latin typeface="Times New Roman" pitchFamily="18" charset="0"/>
              <a:ea typeface="楷体" pitchFamily="49" charset="-122"/>
            </a:endParaRPr>
          </a:p>
          <a:p>
            <a:r>
              <a:rPr lang="en-US" altLang="zh-CN" sz="4000" dirty="0" smtClean="0">
                <a:latin typeface="Times New Roman" pitchFamily="18" charset="0"/>
                <a:ea typeface="楷体" pitchFamily="49" charset="-122"/>
              </a:rPr>
              <a:t>C</a:t>
            </a:r>
            <a:r>
              <a:rPr lang="zh-CN" altLang="en-US" sz="4000" dirty="0">
                <a:latin typeface="Times New Roman" pitchFamily="18" charset="0"/>
                <a:ea typeface="楷体" pitchFamily="49" charset="-122"/>
              </a:rPr>
              <a:t>．屠呦呦	</a:t>
            </a:r>
            <a:r>
              <a:rPr lang="zh-CN" altLang="en-US" sz="4000" dirty="0" smtClean="0">
                <a:latin typeface="Times New Roman" pitchFamily="18" charset="0"/>
                <a:ea typeface="楷体" pitchFamily="49" charset="-122"/>
              </a:rPr>
              <a:t>        </a:t>
            </a:r>
            <a:r>
              <a:rPr lang="en-US" altLang="zh-CN" sz="4000" dirty="0" smtClean="0">
                <a:latin typeface="Times New Roman" pitchFamily="18" charset="0"/>
                <a:ea typeface="楷体" pitchFamily="49" charset="-122"/>
              </a:rPr>
              <a:t>D</a:t>
            </a:r>
            <a:r>
              <a:rPr lang="zh-CN" altLang="en-US" sz="4000" dirty="0">
                <a:latin typeface="Times New Roman" pitchFamily="18" charset="0"/>
                <a:ea typeface="楷体" pitchFamily="49" charset="-122"/>
              </a:rPr>
              <a:t>．</a:t>
            </a:r>
            <a:r>
              <a:rPr lang="zh-CN" altLang="en-US" sz="4000" dirty="0" smtClean="0">
                <a:latin typeface="Times New Roman" pitchFamily="18" charset="0"/>
                <a:ea typeface="楷体" pitchFamily="49" charset="-122"/>
              </a:rPr>
              <a:t>钱学森</a:t>
            </a:r>
            <a:endParaRPr lang="zh-CN" altLang="en-US" sz="4000" dirty="0">
              <a:latin typeface="Times New Roman" pitchFamily="18" charset="0"/>
              <a:ea typeface="楷体" pitchFamily="49" charset="-122"/>
            </a:endParaRPr>
          </a:p>
        </p:txBody>
      </p:sp>
      <p:sp>
        <p:nvSpPr>
          <p:cNvPr id="3" name="文本框 2"/>
          <p:cNvSpPr txBox="1">
            <a:spLocks noChangeArrowheads="1"/>
          </p:cNvSpPr>
          <p:nvPr/>
        </p:nvSpPr>
        <p:spPr bwMode="auto">
          <a:xfrm>
            <a:off x="2039576" y="3890826"/>
            <a:ext cx="845820" cy="683264"/>
          </a:xfrm>
          <a:prstGeom prst="rect">
            <a:avLst/>
          </a:prstGeom>
          <a:noFill/>
          <a:ln w="9525">
            <a:noFill/>
            <a:miter lim="800000"/>
            <a:headEnd/>
            <a:tailEnd/>
          </a:ln>
        </p:spPr>
        <p:txBody>
          <a:bodyPr>
            <a:spAutoFit/>
          </a:bodyPr>
          <a:lstStyle/>
          <a:p>
            <a:r>
              <a:rPr lang="en-US" altLang="zh-CN" sz="3840" dirty="0">
                <a:solidFill>
                  <a:srgbClr val="FF0000"/>
                </a:solidFill>
                <a:latin typeface="Times New Roman" pitchFamily="18" charset="0"/>
                <a:ea typeface="楷体" pitchFamily="49" charset="-122"/>
              </a:rPr>
              <a:t>A</a:t>
            </a:r>
          </a:p>
        </p:txBody>
      </p:sp>
      <p:grpSp>
        <p:nvGrpSpPr>
          <p:cNvPr id="45059" name="组合 6"/>
          <p:cNvGrpSpPr>
            <a:grpSpLocks/>
          </p:cNvGrpSpPr>
          <p:nvPr/>
        </p:nvGrpSpPr>
        <p:grpSpPr bwMode="auto">
          <a:xfrm>
            <a:off x="176646" y="413172"/>
            <a:ext cx="4249722" cy="802564"/>
            <a:chOff x="774" y="1020"/>
            <a:chExt cx="4405" cy="1056"/>
          </a:xfrm>
        </p:grpSpPr>
        <p:pic>
          <p:nvPicPr>
            <p:cNvPr id="45060" name="图片 2" descr="面对面版式标 (9)"/>
            <p:cNvPicPr>
              <a:picLocks noChangeAspect="1" noChangeArrowheads="1"/>
            </p:cNvPicPr>
            <p:nvPr/>
          </p:nvPicPr>
          <p:blipFill>
            <a:blip r:embed="rId3"/>
            <a:srcRect/>
            <a:stretch>
              <a:fillRect/>
            </a:stretch>
          </p:blipFill>
          <p:spPr bwMode="auto">
            <a:xfrm>
              <a:off x="774" y="1020"/>
              <a:ext cx="3173" cy="1056"/>
            </a:xfrm>
            <a:prstGeom prst="rect">
              <a:avLst/>
            </a:prstGeom>
            <a:noFill/>
            <a:ln w="9525">
              <a:noFill/>
              <a:miter lim="800000"/>
              <a:headEnd/>
              <a:tailEnd/>
            </a:ln>
          </p:spPr>
        </p:pic>
        <p:sp>
          <p:nvSpPr>
            <p:cNvPr id="45061" name="文本框 4"/>
            <p:cNvSpPr txBox="1">
              <a:spLocks noChangeArrowheads="1"/>
            </p:cNvSpPr>
            <p:nvPr/>
          </p:nvSpPr>
          <p:spPr bwMode="auto">
            <a:xfrm>
              <a:off x="1671" y="1058"/>
              <a:ext cx="3508" cy="620"/>
            </a:xfrm>
            <a:prstGeom prst="rect">
              <a:avLst/>
            </a:prstGeom>
            <a:noFill/>
            <a:ln w="9525">
              <a:noFill/>
              <a:miter lim="800000"/>
              <a:headEnd/>
              <a:tailEnd/>
            </a:ln>
          </p:spPr>
          <p:txBody>
            <a:bodyPr>
              <a:spAutoFit/>
            </a:bodyPr>
            <a:lstStyle/>
            <a:p>
              <a:r>
                <a:rPr lang="zh-CN" altLang="en-US" sz="3600" b="1" dirty="0" smtClean="0">
                  <a:solidFill>
                    <a:srgbClr val="FFFF00"/>
                  </a:solidFill>
                  <a:latin typeface="黑体" pitchFamily="49" charset="-122"/>
                  <a:ea typeface="黑体" pitchFamily="49" charset="-122"/>
                  <a:sym typeface="微软雅黑" pitchFamily="34" charset="-122"/>
                </a:rPr>
                <a:t>综合训练</a:t>
              </a:r>
              <a:endParaRPr lang="zh-CN" altLang="en-US" sz="3600" b="1" dirty="0">
                <a:solidFill>
                  <a:srgbClr val="FFFF00"/>
                </a:solidFill>
                <a:latin typeface="黑体" pitchFamily="49" charset="-122"/>
                <a:ea typeface="黑体" pitchFamily="49" charset="-122"/>
                <a:sym typeface="微软雅黑" pitchFamily="34" charset="-122"/>
              </a:endParaRPr>
            </a:p>
          </p:txBody>
        </p:sp>
      </p:grpSp>
    </p:spTree>
    <p:custDataLst>
      <p:tags r:id="rId1"/>
    </p:custDataLst>
    <p:extLst>
      <p:ext uri="{BB962C8B-B14F-4D97-AF65-F5344CB8AC3E}">
        <p14:creationId xmlns:p14="http://schemas.microsoft.com/office/powerpoint/2010/main" val="304284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839932" y="576695"/>
            <a:ext cx="10112086" cy="5632311"/>
          </a:xfrm>
          <a:prstGeom prst="rect">
            <a:avLst/>
          </a:prstGeom>
          <a:noFill/>
          <a:ln w="9525">
            <a:noFill/>
            <a:miter lim="800000"/>
            <a:headEnd/>
            <a:tailEnd/>
          </a:ln>
        </p:spPr>
        <p:txBody>
          <a:bodyPr wrap="square">
            <a:spAutoFit/>
          </a:bodyPr>
          <a:lstStyle/>
          <a:p>
            <a:r>
              <a:rPr lang="en-US" altLang="zh-CN" sz="4000" dirty="0">
                <a:latin typeface="Times New Roman" pitchFamily="18" charset="0"/>
                <a:ea typeface="楷体" pitchFamily="49" charset="-122"/>
              </a:rPr>
              <a:t>2</a:t>
            </a:r>
            <a:r>
              <a:rPr lang="zh-CN" altLang="en-US" sz="4000" dirty="0">
                <a:latin typeface="Times New Roman" pitchFamily="18" charset="0"/>
                <a:ea typeface="楷体" pitchFamily="49" charset="-122"/>
              </a:rPr>
              <a:t>. 近年来，华为、中兴、航天科工、中芯国际等一批创新型企业脱颖而出，领跑“中国制造”向“中国智造”加速转变，使中国向“品牌大国”稳步迈进。这主要是由于我国（     ）</a:t>
            </a:r>
          </a:p>
          <a:p>
            <a:r>
              <a:rPr lang="zh-CN" altLang="en-US" sz="4000" dirty="0">
                <a:latin typeface="Times New Roman" pitchFamily="18" charset="0"/>
                <a:ea typeface="楷体" pitchFamily="49" charset="-122"/>
              </a:rPr>
              <a:t>A. 大力发展高新技术产业</a:t>
            </a:r>
          </a:p>
          <a:p>
            <a:r>
              <a:rPr lang="zh-CN" altLang="en-US" sz="4000" dirty="0">
                <a:latin typeface="Times New Roman" pitchFamily="18" charset="0"/>
                <a:ea typeface="楷体" pitchFamily="49" charset="-122"/>
              </a:rPr>
              <a:t>B. 高等教育迅速发展</a:t>
            </a:r>
          </a:p>
          <a:p>
            <a:r>
              <a:rPr lang="zh-CN" altLang="en-US" sz="4000" dirty="0">
                <a:latin typeface="Times New Roman" pitchFamily="18" charset="0"/>
                <a:ea typeface="楷体" pitchFamily="49" charset="-122"/>
              </a:rPr>
              <a:t>C. 努力维护周边地区安全</a:t>
            </a:r>
          </a:p>
          <a:p>
            <a:r>
              <a:rPr lang="zh-CN" altLang="en-US" sz="4000" dirty="0">
                <a:latin typeface="Times New Roman" pitchFamily="18" charset="0"/>
                <a:ea typeface="楷体" pitchFamily="49" charset="-122"/>
              </a:rPr>
              <a:t>D. 鼓励发展对外贸易</a:t>
            </a:r>
          </a:p>
        </p:txBody>
      </p:sp>
      <p:sp>
        <p:nvSpPr>
          <p:cNvPr id="3" name="文本框 2"/>
          <p:cNvSpPr txBox="1">
            <a:spLocks noChangeArrowheads="1"/>
          </p:cNvSpPr>
          <p:nvPr/>
        </p:nvSpPr>
        <p:spPr bwMode="auto">
          <a:xfrm>
            <a:off x="1519844" y="3011112"/>
            <a:ext cx="739140" cy="609398"/>
          </a:xfrm>
          <a:prstGeom prst="rect">
            <a:avLst/>
          </a:prstGeom>
          <a:noFill/>
          <a:ln w="9525">
            <a:noFill/>
            <a:miter lim="800000"/>
            <a:headEnd/>
            <a:tailEnd/>
          </a:ln>
        </p:spPr>
        <p:txBody>
          <a:bodyPr>
            <a:spAutoFit/>
          </a:bodyPr>
          <a:lstStyle/>
          <a:p>
            <a:r>
              <a:rPr lang="en-US" altLang="zh-CN" sz="3360" dirty="0">
                <a:solidFill>
                  <a:srgbClr val="FF0000"/>
                </a:solidFill>
                <a:latin typeface="Times New Roman" pitchFamily="18" charset="0"/>
                <a:ea typeface="楷体" pitchFamily="49" charset="-122"/>
              </a:rPr>
              <a:t>A</a:t>
            </a:r>
          </a:p>
        </p:txBody>
      </p:sp>
    </p:spTree>
    <p:custDataLst>
      <p:tags r:id="rId1"/>
    </p:custDataLst>
    <p:extLst>
      <p:ext uri="{BB962C8B-B14F-4D97-AF65-F5344CB8AC3E}">
        <p14:creationId xmlns:p14="http://schemas.microsoft.com/office/powerpoint/2010/main" val="1470213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矩形 2"/>
          <p:cNvSpPr>
            <a:spLocks noChangeArrowheads="1"/>
          </p:cNvSpPr>
          <p:nvPr/>
        </p:nvSpPr>
        <p:spPr bwMode="auto">
          <a:xfrm>
            <a:off x="634539" y="683721"/>
            <a:ext cx="10649988" cy="5016758"/>
          </a:xfrm>
          <a:prstGeom prst="rect">
            <a:avLst/>
          </a:prstGeom>
          <a:noFill/>
          <a:ln w="9525">
            <a:noFill/>
            <a:miter lim="800000"/>
            <a:headEnd/>
            <a:tailEnd/>
          </a:ln>
        </p:spPr>
        <p:txBody>
          <a:bodyPr wrap="square">
            <a:spAutoFit/>
          </a:bodyPr>
          <a:lstStyle/>
          <a:p>
            <a:pPr algn="just"/>
            <a:r>
              <a:rPr lang="en-US" altLang="zh-CN" sz="4000" dirty="0">
                <a:latin typeface="Times New Roman" pitchFamily="18" charset="0"/>
                <a:ea typeface="楷体" pitchFamily="49" charset="-122"/>
              </a:rPr>
              <a:t>3</a:t>
            </a:r>
            <a:r>
              <a:rPr lang="zh-CN" altLang="en-US" sz="4000" dirty="0">
                <a:latin typeface="Times New Roman" pitchFamily="18" charset="0"/>
                <a:ea typeface="楷体" pitchFamily="49" charset="-122"/>
              </a:rPr>
              <a:t>．有人说：“第一次工业革命时，中国正在沉睡；第二次工业革命时，中国正在挣扎；第三次科技革命时，中国开始奋起！”</a:t>
            </a:r>
            <a:r>
              <a:rPr lang="en-US" altLang="zh-CN" sz="4000" dirty="0">
                <a:latin typeface="Times New Roman" pitchFamily="18" charset="0"/>
                <a:ea typeface="楷体" pitchFamily="49" charset="-122"/>
              </a:rPr>
              <a:t>1964</a:t>
            </a:r>
            <a:r>
              <a:rPr lang="zh-CN" altLang="en-US" sz="4000" dirty="0">
                <a:latin typeface="Times New Roman" pitchFamily="18" charset="0"/>
                <a:ea typeface="楷体" pitchFamily="49" charset="-122"/>
              </a:rPr>
              <a:t>年，我国取得的科技成就是（    ）</a:t>
            </a:r>
            <a:endParaRPr lang="en-US" altLang="zh-CN" sz="4000" dirty="0">
              <a:latin typeface="Times New Roman" pitchFamily="18" charset="0"/>
              <a:ea typeface="楷体" pitchFamily="49" charset="-122"/>
            </a:endParaRPr>
          </a:p>
          <a:p>
            <a:pPr algn="just"/>
            <a:r>
              <a:rPr lang="en-US" altLang="zh-CN" sz="4000" dirty="0">
                <a:latin typeface="Times New Roman" pitchFamily="18" charset="0"/>
                <a:ea typeface="楷体" pitchFamily="49" charset="-122"/>
              </a:rPr>
              <a:t>A</a:t>
            </a:r>
            <a:r>
              <a:rPr lang="zh-CN" altLang="en-US" sz="4000" dirty="0">
                <a:latin typeface="Times New Roman" pitchFamily="18" charset="0"/>
                <a:ea typeface="楷体" pitchFamily="49" charset="-122"/>
              </a:rPr>
              <a:t>．第一颗原子弹爆炸成功</a:t>
            </a:r>
          </a:p>
          <a:p>
            <a:pPr algn="just"/>
            <a:r>
              <a:rPr lang="en-US" altLang="zh-CN" sz="4000" dirty="0">
                <a:latin typeface="Times New Roman" pitchFamily="18" charset="0"/>
                <a:ea typeface="楷体" pitchFamily="49" charset="-122"/>
              </a:rPr>
              <a:t>B</a:t>
            </a:r>
            <a:r>
              <a:rPr lang="zh-CN" altLang="en-US" sz="4000" dirty="0">
                <a:latin typeface="Times New Roman" pitchFamily="18" charset="0"/>
                <a:ea typeface="楷体" pitchFamily="49" charset="-122"/>
              </a:rPr>
              <a:t>．神舟五号发射成功</a:t>
            </a:r>
          </a:p>
          <a:p>
            <a:pPr algn="just"/>
            <a:r>
              <a:rPr lang="en-US" altLang="zh-CN" sz="4000" dirty="0">
                <a:latin typeface="Times New Roman" pitchFamily="18" charset="0"/>
                <a:ea typeface="楷体" pitchFamily="49" charset="-122"/>
              </a:rPr>
              <a:t>C</a:t>
            </a:r>
            <a:r>
              <a:rPr lang="zh-CN" altLang="en-US" sz="4000" dirty="0">
                <a:latin typeface="Times New Roman" pitchFamily="18" charset="0"/>
                <a:ea typeface="楷体" pitchFamily="49" charset="-122"/>
              </a:rPr>
              <a:t>．东方红一号发射成功</a:t>
            </a:r>
          </a:p>
          <a:p>
            <a:pPr algn="just"/>
            <a:r>
              <a:rPr lang="en-US" altLang="zh-CN" sz="4000" dirty="0">
                <a:latin typeface="Times New Roman" pitchFamily="18" charset="0"/>
                <a:ea typeface="楷体" pitchFamily="49" charset="-122"/>
              </a:rPr>
              <a:t>D</a:t>
            </a:r>
            <a:r>
              <a:rPr lang="zh-CN" altLang="en-US" sz="4000" dirty="0">
                <a:latin typeface="Times New Roman" pitchFamily="18" charset="0"/>
                <a:ea typeface="楷体" pitchFamily="49" charset="-122"/>
              </a:rPr>
              <a:t>．导弹发射成功</a:t>
            </a:r>
          </a:p>
        </p:txBody>
      </p:sp>
      <p:sp>
        <p:nvSpPr>
          <p:cNvPr id="4" name="文本框 3"/>
          <p:cNvSpPr txBox="1">
            <a:spLocks noChangeArrowheads="1"/>
          </p:cNvSpPr>
          <p:nvPr/>
        </p:nvSpPr>
        <p:spPr bwMode="auto">
          <a:xfrm>
            <a:off x="5863243" y="2489662"/>
            <a:ext cx="739140" cy="609398"/>
          </a:xfrm>
          <a:prstGeom prst="rect">
            <a:avLst/>
          </a:prstGeom>
          <a:noFill/>
          <a:ln w="9525">
            <a:noFill/>
            <a:miter lim="800000"/>
            <a:headEnd/>
            <a:tailEnd/>
          </a:ln>
        </p:spPr>
        <p:txBody>
          <a:bodyPr>
            <a:spAutoFit/>
          </a:bodyPr>
          <a:lstStyle/>
          <a:p>
            <a:r>
              <a:rPr lang="en-US" altLang="zh-CN" sz="3360" dirty="0">
                <a:solidFill>
                  <a:srgbClr val="FF0000"/>
                </a:solidFill>
                <a:latin typeface="Times New Roman" pitchFamily="18" charset="0"/>
                <a:ea typeface="楷体" pitchFamily="49" charset="-122"/>
              </a:rPr>
              <a:t>A</a:t>
            </a:r>
          </a:p>
        </p:txBody>
      </p:sp>
    </p:spTree>
    <p:extLst>
      <p:ext uri="{BB962C8B-B14F-4D97-AF65-F5344CB8AC3E}">
        <p14:creationId xmlns:p14="http://schemas.microsoft.com/office/powerpoint/2010/main" val="3375133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矩形 1"/>
          <p:cNvSpPr>
            <a:spLocks noChangeArrowheads="1"/>
          </p:cNvSpPr>
          <p:nvPr/>
        </p:nvSpPr>
        <p:spPr bwMode="auto">
          <a:xfrm>
            <a:off x="690648" y="737741"/>
            <a:ext cx="10739351" cy="4401205"/>
          </a:xfrm>
          <a:prstGeom prst="rect">
            <a:avLst/>
          </a:prstGeom>
          <a:noFill/>
          <a:ln w="9525">
            <a:noFill/>
            <a:miter lim="800000"/>
            <a:headEnd/>
            <a:tailEnd/>
          </a:ln>
        </p:spPr>
        <p:txBody>
          <a:bodyPr wrap="square">
            <a:spAutoFit/>
          </a:bodyPr>
          <a:lstStyle/>
          <a:p>
            <a:pPr algn="just"/>
            <a:r>
              <a:rPr lang="en-US" altLang="zh-CN" sz="4000" dirty="0">
                <a:latin typeface="Times New Roman" pitchFamily="18" charset="0"/>
                <a:ea typeface="楷体" pitchFamily="49" charset="-122"/>
              </a:rPr>
              <a:t>4</a:t>
            </a:r>
            <a:r>
              <a:rPr lang="zh-CN" altLang="en-US" sz="4000" dirty="0">
                <a:latin typeface="Times New Roman" pitchFamily="18" charset="0"/>
                <a:ea typeface="楷体" pitchFamily="49" charset="-122"/>
              </a:rPr>
              <a:t>．大型纪录片</a:t>
            </a:r>
            <a:r>
              <a:rPr lang="en-US" altLang="zh-CN" sz="4000" dirty="0">
                <a:latin typeface="Times New Roman" pitchFamily="18" charset="0"/>
                <a:ea typeface="楷体" pitchFamily="49" charset="-122"/>
              </a:rPr>
              <a:t>《</a:t>
            </a:r>
            <a:r>
              <a:rPr lang="zh-CN" altLang="en-US" sz="4000" dirty="0">
                <a:latin typeface="Times New Roman" pitchFamily="18" charset="0"/>
                <a:ea typeface="楷体" pitchFamily="49" charset="-122"/>
              </a:rPr>
              <a:t>厉害了，我的国</a:t>
            </a:r>
            <a:r>
              <a:rPr lang="en-US" altLang="zh-CN" sz="4000" dirty="0">
                <a:latin typeface="Times New Roman" pitchFamily="18" charset="0"/>
                <a:ea typeface="楷体" pitchFamily="49" charset="-122"/>
              </a:rPr>
              <a:t>》</a:t>
            </a:r>
            <a:r>
              <a:rPr lang="zh-CN" altLang="en-US" sz="4000" dirty="0">
                <a:latin typeface="Times New Roman" pitchFamily="18" charset="0"/>
                <a:ea typeface="楷体" pitchFamily="49" charset="-122"/>
              </a:rPr>
              <a:t>记录了“蛟龙”下海、“墨子”升空等一个个生动的中国故事，凝聚了中国力量，弘扬了中国精神。由此让我们联想到创业年代的杰出人物，其中被誉为“两弹元勋”的科学家是（    ）</a:t>
            </a:r>
            <a:endParaRPr lang="en-US" altLang="zh-CN" sz="4000" dirty="0">
              <a:latin typeface="Times New Roman" pitchFamily="18" charset="0"/>
              <a:ea typeface="楷体" pitchFamily="49" charset="-122"/>
            </a:endParaRPr>
          </a:p>
          <a:p>
            <a:pPr algn="just"/>
            <a:r>
              <a:rPr lang="en-US" altLang="zh-CN" sz="4000" dirty="0">
                <a:latin typeface="Times New Roman" pitchFamily="18" charset="0"/>
                <a:ea typeface="楷体" pitchFamily="49" charset="-122"/>
              </a:rPr>
              <a:t>A</a:t>
            </a:r>
            <a:r>
              <a:rPr lang="zh-CN" altLang="en-US" sz="4000" dirty="0">
                <a:latin typeface="Times New Roman" pitchFamily="18" charset="0"/>
                <a:ea typeface="楷体" pitchFamily="49" charset="-122"/>
              </a:rPr>
              <a:t>．王进喜         </a:t>
            </a:r>
            <a:r>
              <a:rPr lang="en-US" altLang="zh-CN" sz="4000" dirty="0">
                <a:latin typeface="Times New Roman" pitchFamily="18" charset="0"/>
                <a:ea typeface="楷体" pitchFamily="49" charset="-122"/>
              </a:rPr>
              <a:t>B</a:t>
            </a:r>
            <a:r>
              <a:rPr lang="zh-CN" altLang="en-US" sz="4000" dirty="0">
                <a:latin typeface="Times New Roman" pitchFamily="18" charset="0"/>
                <a:ea typeface="楷体" pitchFamily="49" charset="-122"/>
              </a:rPr>
              <a:t>．邓稼先  </a:t>
            </a:r>
            <a:endParaRPr lang="en-US" altLang="zh-CN" sz="4000" dirty="0">
              <a:latin typeface="Times New Roman" pitchFamily="18" charset="0"/>
              <a:ea typeface="楷体" pitchFamily="49" charset="-122"/>
            </a:endParaRPr>
          </a:p>
          <a:p>
            <a:pPr algn="just"/>
            <a:r>
              <a:rPr lang="en-US" altLang="zh-CN" sz="4000" dirty="0">
                <a:latin typeface="Times New Roman" pitchFamily="18" charset="0"/>
                <a:ea typeface="楷体" pitchFamily="49" charset="-122"/>
              </a:rPr>
              <a:t>C</a:t>
            </a:r>
            <a:r>
              <a:rPr lang="zh-CN" altLang="en-US" sz="4000" dirty="0">
                <a:latin typeface="Times New Roman" pitchFamily="18" charset="0"/>
                <a:ea typeface="楷体" pitchFamily="49" charset="-122"/>
              </a:rPr>
              <a:t>．袁隆平         </a:t>
            </a:r>
            <a:r>
              <a:rPr lang="en-US" altLang="zh-CN" sz="4000" dirty="0">
                <a:latin typeface="Times New Roman" pitchFamily="18" charset="0"/>
                <a:ea typeface="楷体" pitchFamily="49" charset="-122"/>
              </a:rPr>
              <a:t>D</a:t>
            </a:r>
            <a:r>
              <a:rPr lang="zh-CN" altLang="en-US" sz="4000" dirty="0">
                <a:latin typeface="Times New Roman" pitchFamily="18" charset="0"/>
                <a:ea typeface="楷体" pitchFamily="49" charset="-122"/>
              </a:rPr>
              <a:t>．焦裕禄</a:t>
            </a:r>
          </a:p>
        </p:txBody>
      </p:sp>
      <p:sp>
        <p:nvSpPr>
          <p:cNvPr id="3" name="文本框 2"/>
          <p:cNvSpPr txBox="1">
            <a:spLocks noChangeArrowheads="1"/>
          </p:cNvSpPr>
          <p:nvPr/>
        </p:nvSpPr>
        <p:spPr bwMode="auto">
          <a:xfrm>
            <a:off x="7897783" y="3214948"/>
            <a:ext cx="739140" cy="609398"/>
          </a:xfrm>
          <a:prstGeom prst="rect">
            <a:avLst/>
          </a:prstGeom>
          <a:noFill/>
          <a:ln w="9525">
            <a:noFill/>
            <a:miter lim="800000"/>
            <a:headEnd/>
            <a:tailEnd/>
          </a:ln>
        </p:spPr>
        <p:txBody>
          <a:bodyPr>
            <a:spAutoFit/>
          </a:bodyPr>
          <a:lstStyle/>
          <a:p>
            <a:r>
              <a:rPr lang="en-US" altLang="zh-CN" sz="3360" dirty="0">
                <a:solidFill>
                  <a:srgbClr val="FF0000"/>
                </a:solidFill>
                <a:latin typeface="Times New Roman" pitchFamily="18" charset="0"/>
                <a:ea typeface="楷体" pitchFamily="49" charset="-122"/>
              </a:rPr>
              <a:t>B</a:t>
            </a:r>
          </a:p>
        </p:txBody>
      </p:sp>
    </p:spTree>
    <p:extLst>
      <p:ext uri="{BB962C8B-B14F-4D97-AF65-F5344CB8AC3E}">
        <p14:creationId xmlns:p14="http://schemas.microsoft.com/office/powerpoint/2010/main" val="2059167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矩形 1"/>
          <p:cNvSpPr>
            <a:spLocks noChangeArrowheads="1"/>
          </p:cNvSpPr>
          <p:nvPr/>
        </p:nvSpPr>
        <p:spPr bwMode="auto">
          <a:xfrm>
            <a:off x="871450" y="712817"/>
            <a:ext cx="10402685" cy="5016758"/>
          </a:xfrm>
          <a:prstGeom prst="rect">
            <a:avLst/>
          </a:prstGeom>
          <a:noFill/>
          <a:ln w="9525">
            <a:noFill/>
            <a:miter lim="800000"/>
            <a:headEnd/>
            <a:tailEnd/>
          </a:ln>
        </p:spPr>
        <p:txBody>
          <a:bodyPr wrap="square">
            <a:spAutoFit/>
          </a:bodyPr>
          <a:lstStyle/>
          <a:p>
            <a:r>
              <a:rPr lang="en-US" altLang="zh-CN" sz="4000" dirty="0">
                <a:latin typeface="Times New Roman" pitchFamily="18" charset="0"/>
                <a:ea typeface="楷体" pitchFamily="49" charset="-122"/>
              </a:rPr>
              <a:t>5</a:t>
            </a:r>
            <a:r>
              <a:rPr lang="zh-CN" altLang="en-US" sz="4000" dirty="0">
                <a:latin typeface="Times New Roman" pitchFamily="18" charset="0"/>
                <a:ea typeface="楷体" pitchFamily="49" charset="-122"/>
              </a:rPr>
              <a:t>．“这个飞船标志着中国成为前苏联（俄罗斯）和美国之后的第三个将人类送上太空的国家，它是我国在航天技术上的又一座里程碑。”“这个飞船”是（    ）</a:t>
            </a:r>
            <a:endParaRPr lang="en-US" altLang="zh-CN" sz="4000" dirty="0">
              <a:latin typeface="Times New Roman" pitchFamily="18" charset="0"/>
              <a:ea typeface="楷体" pitchFamily="49" charset="-122"/>
            </a:endParaRPr>
          </a:p>
          <a:p>
            <a:r>
              <a:rPr lang="en-US" altLang="zh-CN" sz="4000" dirty="0">
                <a:latin typeface="Times New Roman" pitchFamily="18" charset="0"/>
                <a:ea typeface="楷体" pitchFamily="49" charset="-122"/>
              </a:rPr>
              <a:t>A</a:t>
            </a:r>
            <a:r>
              <a:rPr lang="zh-CN" altLang="en-US" sz="4000" dirty="0">
                <a:latin typeface="Times New Roman" pitchFamily="18" charset="0"/>
                <a:ea typeface="楷体" pitchFamily="49" charset="-122"/>
              </a:rPr>
              <a:t>．神舟一号飞船  </a:t>
            </a:r>
            <a:endParaRPr lang="en-US" altLang="zh-CN" sz="4000" dirty="0">
              <a:latin typeface="Times New Roman" pitchFamily="18" charset="0"/>
              <a:ea typeface="楷体" pitchFamily="49" charset="-122"/>
            </a:endParaRPr>
          </a:p>
          <a:p>
            <a:r>
              <a:rPr lang="en-US" altLang="zh-CN" sz="4000" dirty="0">
                <a:latin typeface="Times New Roman" pitchFamily="18" charset="0"/>
                <a:ea typeface="楷体" pitchFamily="49" charset="-122"/>
              </a:rPr>
              <a:t>B</a:t>
            </a:r>
            <a:r>
              <a:rPr lang="zh-CN" altLang="en-US" sz="4000" dirty="0">
                <a:latin typeface="Times New Roman" pitchFamily="18" charset="0"/>
                <a:ea typeface="楷体" pitchFamily="49" charset="-122"/>
              </a:rPr>
              <a:t>．神舟三号飞船</a:t>
            </a:r>
          </a:p>
          <a:p>
            <a:r>
              <a:rPr lang="en-US" altLang="zh-CN" sz="4000" dirty="0">
                <a:latin typeface="Times New Roman" pitchFamily="18" charset="0"/>
                <a:ea typeface="楷体" pitchFamily="49" charset="-122"/>
              </a:rPr>
              <a:t>C</a:t>
            </a:r>
            <a:r>
              <a:rPr lang="zh-CN" altLang="en-US" sz="4000" dirty="0">
                <a:latin typeface="Times New Roman" pitchFamily="18" charset="0"/>
                <a:ea typeface="楷体" pitchFamily="49" charset="-122"/>
              </a:rPr>
              <a:t>．神舟五号飞船  </a:t>
            </a:r>
            <a:endParaRPr lang="en-US" altLang="zh-CN" sz="4000" dirty="0">
              <a:latin typeface="Times New Roman" pitchFamily="18" charset="0"/>
              <a:ea typeface="楷体" pitchFamily="49" charset="-122"/>
            </a:endParaRPr>
          </a:p>
          <a:p>
            <a:r>
              <a:rPr lang="en-US" altLang="zh-CN" sz="4000" dirty="0">
                <a:latin typeface="Times New Roman" pitchFamily="18" charset="0"/>
                <a:ea typeface="楷体" pitchFamily="49" charset="-122"/>
              </a:rPr>
              <a:t>D</a:t>
            </a:r>
            <a:r>
              <a:rPr lang="zh-CN" altLang="en-US" sz="4000" dirty="0">
                <a:latin typeface="Times New Roman" pitchFamily="18" charset="0"/>
                <a:ea typeface="楷体" pitchFamily="49" charset="-122"/>
              </a:rPr>
              <a:t>．神舟六号飞船</a:t>
            </a:r>
          </a:p>
        </p:txBody>
      </p:sp>
      <p:sp>
        <p:nvSpPr>
          <p:cNvPr id="3" name="文本框 2"/>
          <p:cNvSpPr txBox="1">
            <a:spLocks noChangeArrowheads="1"/>
          </p:cNvSpPr>
          <p:nvPr/>
        </p:nvSpPr>
        <p:spPr bwMode="auto">
          <a:xfrm>
            <a:off x="6567748" y="2611798"/>
            <a:ext cx="739140" cy="609398"/>
          </a:xfrm>
          <a:prstGeom prst="rect">
            <a:avLst/>
          </a:prstGeom>
          <a:noFill/>
          <a:ln w="9525">
            <a:noFill/>
            <a:miter lim="800000"/>
            <a:headEnd/>
            <a:tailEnd/>
          </a:ln>
        </p:spPr>
        <p:txBody>
          <a:bodyPr>
            <a:spAutoFit/>
          </a:bodyPr>
          <a:lstStyle/>
          <a:p>
            <a:r>
              <a:rPr lang="en-US" altLang="zh-CN" sz="3360" dirty="0">
                <a:solidFill>
                  <a:srgbClr val="FF0000"/>
                </a:solidFill>
                <a:latin typeface="Times New Roman" pitchFamily="18" charset="0"/>
                <a:ea typeface="楷体" pitchFamily="49" charset="-122"/>
              </a:rPr>
              <a:t>C</a:t>
            </a:r>
          </a:p>
        </p:txBody>
      </p:sp>
    </p:spTree>
    <p:extLst>
      <p:ext uri="{BB962C8B-B14F-4D97-AF65-F5344CB8AC3E}">
        <p14:creationId xmlns:p14="http://schemas.microsoft.com/office/powerpoint/2010/main" val="52085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矩形 2"/>
          <p:cNvSpPr>
            <a:spLocks noChangeArrowheads="1"/>
          </p:cNvSpPr>
          <p:nvPr/>
        </p:nvSpPr>
        <p:spPr bwMode="auto">
          <a:xfrm>
            <a:off x="1193569" y="1001684"/>
            <a:ext cx="9924704" cy="3785652"/>
          </a:xfrm>
          <a:prstGeom prst="rect">
            <a:avLst/>
          </a:prstGeom>
          <a:noFill/>
          <a:ln w="9525">
            <a:noFill/>
            <a:miter lim="800000"/>
            <a:headEnd/>
            <a:tailEnd/>
          </a:ln>
        </p:spPr>
        <p:txBody>
          <a:bodyPr wrap="square">
            <a:spAutoFit/>
          </a:bodyPr>
          <a:lstStyle/>
          <a:p>
            <a:r>
              <a:rPr lang="en-US" altLang="zh-CN" sz="4000" dirty="0">
                <a:latin typeface="Times New Roman" pitchFamily="18" charset="0"/>
                <a:ea typeface="楷体" pitchFamily="49" charset="-122"/>
              </a:rPr>
              <a:t>6</a:t>
            </a:r>
            <a:r>
              <a:rPr lang="zh-CN" altLang="en-US" sz="4000" dirty="0">
                <a:latin typeface="Times New Roman" pitchFamily="18" charset="0"/>
                <a:ea typeface="楷体" pitchFamily="49" charset="-122"/>
              </a:rPr>
              <a:t>．</a:t>
            </a:r>
            <a:r>
              <a:rPr lang="en-US" altLang="zh-CN" sz="4000" dirty="0">
                <a:latin typeface="Times New Roman" pitchFamily="18" charset="0"/>
                <a:ea typeface="楷体" pitchFamily="49" charset="-122"/>
              </a:rPr>
              <a:t>2015</a:t>
            </a:r>
            <a:r>
              <a:rPr lang="zh-CN" altLang="en-US" sz="4000" dirty="0">
                <a:latin typeface="Times New Roman" pitchFamily="18" charset="0"/>
                <a:ea typeface="楷体" pitchFamily="49" charset="-122"/>
              </a:rPr>
              <a:t>年，屠呦呦获得了诺贝尔生理学或医学奖，她的主要研究成果是（    ）</a:t>
            </a:r>
            <a:endParaRPr lang="en-US" altLang="zh-CN" sz="4000" dirty="0">
              <a:latin typeface="Times New Roman" pitchFamily="18" charset="0"/>
              <a:ea typeface="楷体" pitchFamily="49" charset="-122"/>
            </a:endParaRPr>
          </a:p>
          <a:p>
            <a:r>
              <a:rPr lang="en-US" altLang="zh-CN" sz="4000" dirty="0">
                <a:latin typeface="Times New Roman" pitchFamily="18" charset="0"/>
                <a:ea typeface="楷体" pitchFamily="49" charset="-122"/>
              </a:rPr>
              <a:t>A</a:t>
            </a:r>
            <a:r>
              <a:rPr lang="zh-CN" altLang="en-US" sz="4000" dirty="0">
                <a:latin typeface="Times New Roman" pitchFamily="18" charset="0"/>
                <a:ea typeface="楷体" pitchFamily="49" charset="-122"/>
              </a:rPr>
              <a:t>．青蒿素	  </a:t>
            </a:r>
            <a:endParaRPr lang="en-US" altLang="zh-CN" sz="4000" dirty="0">
              <a:latin typeface="Times New Roman" pitchFamily="18" charset="0"/>
              <a:ea typeface="楷体" pitchFamily="49" charset="-122"/>
            </a:endParaRPr>
          </a:p>
          <a:p>
            <a:r>
              <a:rPr lang="en-US" altLang="zh-CN" sz="4000" dirty="0">
                <a:latin typeface="Times New Roman" pitchFamily="18" charset="0"/>
                <a:ea typeface="楷体" pitchFamily="49" charset="-122"/>
              </a:rPr>
              <a:t>B</a:t>
            </a:r>
            <a:r>
              <a:rPr lang="zh-CN" altLang="en-US" sz="4000" dirty="0">
                <a:latin typeface="Times New Roman" pitchFamily="18" charset="0"/>
                <a:ea typeface="楷体" pitchFamily="49" charset="-122"/>
              </a:rPr>
              <a:t>．人工合成牛胰岛素</a:t>
            </a:r>
          </a:p>
          <a:p>
            <a:r>
              <a:rPr lang="en-US" altLang="zh-CN" sz="4000" dirty="0">
                <a:latin typeface="Times New Roman" pitchFamily="18" charset="0"/>
                <a:ea typeface="楷体" pitchFamily="49" charset="-122"/>
              </a:rPr>
              <a:t>C</a:t>
            </a:r>
            <a:r>
              <a:rPr lang="zh-CN" altLang="en-US" sz="4000" dirty="0">
                <a:latin typeface="Times New Roman" pitchFamily="18" charset="0"/>
                <a:ea typeface="楷体" pitchFamily="49" charset="-122"/>
              </a:rPr>
              <a:t>．青霉素	  </a:t>
            </a:r>
            <a:endParaRPr lang="en-US" altLang="zh-CN" sz="4000" dirty="0">
              <a:latin typeface="Times New Roman" pitchFamily="18" charset="0"/>
              <a:ea typeface="楷体" pitchFamily="49" charset="-122"/>
            </a:endParaRPr>
          </a:p>
          <a:p>
            <a:r>
              <a:rPr lang="en-US" altLang="zh-CN" sz="4000" dirty="0">
                <a:latin typeface="Times New Roman" pitchFamily="18" charset="0"/>
                <a:ea typeface="楷体" pitchFamily="49" charset="-122"/>
              </a:rPr>
              <a:t>D</a:t>
            </a:r>
            <a:r>
              <a:rPr lang="zh-CN" altLang="en-US" sz="4000" dirty="0">
                <a:latin typeface="Times New Roman" pitchFamily="18" charset="0"/>
                <a:ea typeface="楷体" pitchFamily="49" charset="-122"/>
              </a:rPr>
              <a:t>．排列人类基因图谱</a:t>
            </a:r>
          </a:p>
        </p:txBody>
      </p:sp>
      <p:sp>
        <p:nvSpPr>
          <p:cNvPr id="4" name="文本框 3"/>
          <p:cNvSpPr txBox="1">
            <a:spLocks noChangeArrowheads="1"/>
          </p:cNvSpPr>
          <p:nvPr/>
        </p:nvSpPr>
        <p:spPr bwMode="auto">
          <a:xfrm>
            <a:off x="8379922" y="1677093"/>
            <a:ext cx="739140" cy="535531"/>
          </a:xfrm>
          <a:prstGeom prst="rect">
            <a:avLst/>
          </a:prstGeom>
          <a:noFill/>
          <a:ln w="9525">
            <a:noFill/>
            <a:miter lim="800000"/>
            <a:headEnd/>
            <a:tailEnd/>
          </a:ln>
        </p:spPr>
        <p:txBody>
          <a:bodyPr>
            <a:spAutoFit/>
          </a:bodyPr>
          <a:lstStyle/>
          <a:p>
            <a:r>
              <a:rPr lang="en-US" altLang="zh-CN" sz="2880" dirty="0">
                <a:solidFill>
                  <a:srgbClr val="FF0000"/>
                </a:solidFill>
                <a:latin typeface="Times New Roman" pitchFamily="18" charset="0"/>
                <a:ea typeface="楷体" pitchFamily="49" charset="-122"/>
              </a:rPr>
              <a:t>A</a:t>
            </a:r>
          </a:p>
        </p:txBody>
      </p:sp>
    </p:spTree>
    <p:extLst>
      <p:ext uri="{BB962C8B-B14F-4D97-AF65-F5344CB8AC3E}">
        <p14:creationId xmlns:p14="http://schemas.microsoft.com/office/powerpoint/2010/main" val="95633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矩形 1"/>
          <p:cNvSpPr>
            <a:spLocks noChangeArrowheads="1"/>
          </p:cNvSpPr>
          <p:nvPr/>
        </p:nvSpPr>
        <p:spPr bwMode="auto">
          <a:xfrm>
            <a:off x="1158240" y="914053"/>
            <a:ext cx="10250978" cy="5016758"/>
          </a:xfrm>
          <a:prstGeom prst="rect">
            <a:avLst/>
          </a:prstGeom>
          <a:noFill/>
          <a:ln w="9525">
            <a:noFill/>
            <a:miter lim="800000"/>
            <a:headEnd/>
            <a:tailEnd/>
          </a:ln>
        </p:spPr>
        <p:txBody>
          <a:bodyPr wrap="square">
            <a:spAutoFit/>
          </a:bodyPr>
          <a:lstStyle/>
          <a:p>
            <a:r>
              <a:rPr lang="en-US" altLang="zh-CN" sz="4000" dirty="0">
                <a:latin typeface="Times New Roman" pitchFamily="18" charset="0"/>
                <a:ea typeface="楷体" pitchFamily="49" charset="-122"/>
              </a:rPr>
              <a:t>7</a:t>
            </a:r>
            <a:r>
              <a:rPr lang="zh-CN" altLang="en-US" sz="4000" dirty="0">
                <a:latin typeface="Times New Roman" pitchFamily="18" charset="0"/>
                <a:ea typeface="楷体" pitchFamily="49" charset="-122"/>
              </a:rPr>
              <a:t>．下列表述，不符合改革开放后我国人民生活总体状况的是（    ）</a:t>
            </a:r>
            <a:endParaRPr lang="en-US" altLang="zh-CN" sz="4000" dirty="0">
              <a:latin typeface="Times New Roman" pitchFamily="18" charset="0"/>
              <a:ea typeface="楷体" pitchFamily="49" charset="-122"/>
            </a:endParaRPr>
          </a:p>
          <a:p>
            <a:r>
              <a:rPr lang="en-US" altLang="zh-CN" sz="4000" dirty="0">
                <a:latin typeface="Times New Roman" pitchFamily="18" charset="0"/>
                <a:ea typeface="楷体" pitchFamily="49" charset="-122"/>
              </a:rPr>
              <a:t>①</a:t>
            </a:r>
            <a:r>
              <a:rPr lang="zh-CN" altLang="en-US" sz="4000" dirty="0">
                <a:latin typeface="Times New Roman" pitchFamily="18" charset="0"/>
                <a:ea typeface="楷体" pitchFamily="49" charset="-122"/>
              </a:rPr>
              <a:t>衣着单一，质量较差　</a:t>
            </a:r>
            <a:endParaRPr lang="en-US" altLang="zh-CN" sz="4000" dirty="0">
              <a:latin typeface="Times New Roman" pitchFamily="18" charset="0"/>
              <a:ea typeface="楷体" pitchFamily="49" charset="-122"/>
            </a:endParaRPr>
          </a:p>
          <a:p>
            <a:r>
              <a:rPr lang="zh-CN" altLang="en-US" sz="4000" dirty="0">
                <a:latin typeface="Times New Roman" pitchFamily="18" charset="0"/>
                <a:ea typeface="楷体" pitchFamily="49" charset="-122"/>
              </a:rPr>
              <a:t>②吃饱吃好，追求营养</a:t>
            </a:r>
          </a:p>
          <a:p>
            <a:r>
              <a:rPr lang="zh-CN" altLang="en-US" sz="4000" dirty="0">
                <a:latin typeface="Times New Roman" pitchFamily="18" charset="0"/>
                <a:ea typeface="楷体" pitchFamily="49" charset="-122"/>
              </a:rPr>
              <a:t>③住房短缺，狭小拥挤　</a:t>
            </a:r>
            <a:endParaRPr lang="en-US" altLang="zh-CN" sz="4000" dirty="0">
              <a:latin typeface="Times New Roman" pitchFamily="18" charset="0"/>
              <a:ea typeface="楷体" pitchFamily="49" charset="-122"/>
            </a:endParaRPr>
          </a:p>
          <a:p>
            <a:r>
              <a:rPr lang="zh-CN" altLang="en-US" sz="4000" dirty="0">
                <a:latin typeface="Times New Roman" pitchFamily="18" charset="0"/>
                <a:ea typeface="楷体" pitchFamily="49" charset="-122"/>
              </a:rPr>
              <a:t>④交通发展，出行便捷</a:t>
            </a:r>
          </a:p>
          <a:p>
            <a:r>
              <a:rPr lang="en-US" altLang="zh-CN" sz="4000" dirty="0">
                <a:latin typeface="Times New Roman" pitchFamily="18" charset="0"/>
                <a:ea typeface="楷体" pitchFamily="49" charset="-122"/>
              </a:rPr>
              <a:t>A</a:t>
            </a:r>
            <a:r>
              <a:rPr lang="zh-CN" altLang="en-US" sz="4000" dirty="0">
                <a:latin typeface="Times New Roman" pitchFamily="18" charset="0"/>
                <a:ea typeface="楷体" pitchFamily="49" charset="-122"/>
              </a:rPr>
              <a:t>．①②  </a:t>
            </a:r>
            <a:r>
              <a:rPr lang="en-US" altLang="zh-CN" sz="4000" dirty="0">
                <a:latin typeface="Times New Roman" pitchFamily="18" charset="0"/>
                <a:ea typeface="楷体" pitchFamily="49" charset="-122"/>
              </a:rPr>
              <a:t>B</a:t>
            </a:r>
            <a:r>
              <a:rPr lang="zh-CN" altLang="en-US" sz="4000" dirty="0">
                <a:latin typeface="Times New Roman" pitchFamily="18" charset="0"/>
                <a:ea typeface="楷体" pitchFamily="49" charset="-122"/>
              </a:rPr>
              <a:t>．③④  </a:t>
            </a:r>
            <a:endParaRPr lang="en-US" altLang="zh-CN" sz="4000" dirty="0">
              <a:latin typeface="Times New Roman" pitchFamily="18" charset="0"/>
              <a:ea typeface="楷体" pitchFamily="49" charset="-122"/>
            </a:endParaRPr>
          </a:p>
          <a:p>
            <a:r>
              <a:rPr lang="en-US" altLang="zh-CN" sz="4000" dirty="0">
                <a:latin typeface="Times New Roman" pitchFamily="18" charset="0"/>
                <a:ea typeface="楷体" pitchFamily="49" charset="-122"/>
              </a:rPr>
              <a:t>C</a:t>
            </a:r>
            <a:r>
              <a:rPr lang="zh-CN" altLang="en-US" sz="4000" dirty="0">
                <a:latin typeface="Times New Roman" pitchFamily="18" charset="0"/>
                <a:ea typeface="楷体" pitchFamily="49" charset="-122"/>
              </a:rPr>
              <a:t>．①③  </a:t>
            </a:r>
            <a:r>
              <a:rPr lang="en-US" altLang="zh-CN" sz="4000" dirty="0">
                <a:latin typeface="Times New Roman" pitchFamily="18" charset="0"/>
                <a:ea typeface="楷体" pitchFamily="49" charset="-122"/>
              </a:rPr>
              <a:t>D</a:t>
            </a:r>
            <a:r>
              <a:rPr lang="zh-CN" altLang="en-US" sz="4000" dirty="0">
                <a:latin typeface="Times New Roman" pitchFamily="18" charset="0"/>
                <a:ea typeface="楷体" pitchFamily="49" charset="-122"/>
              </a:rPr>
              <a:t>．②④</a:t>
            </a:r>
          </a:p>
        </p:txBody>
      </p:sp>
      <p:sp>
        <p:nvSpPr>
          <p:cNvPr id="3" name="文本框 2"/>
          <p:cNvSpPr txBox="1">
            <a:spLocks noChangeArrowheads="1"/>
          </p:cNvSpPr>
          <p:nvPr/>
        </p:nvSpPr>
        <p:spPr bwMode="auto">
          <a:xfrm>
            <a:off x="5343698" y="1558638"/>
            <a:ext cx="739140" cy="535531"/>
          </a:xfrm>
          <a:prstGeom prst="rect">
            <a:avLst/>
          </a:prstGeom>
          <a:noFill/>
          <a:ln w="9525">
            <a:noFill/>
            <a:miter lim="800000"/>
            <a:headEnd/>
            <a:tailEnd/>
          </a:ln>
        </p:spPr>
        <p:txBody>
          <a:bodyPr>
            <a:spAutoFit/>
          </a:bodyPr>
          <a:lstStyle/>
          <a:p>
            <a:r>
              <a:rPr lang="en-US" altLang="zh-CN" sz="2880" dirty="0">
                <a:solidFill>
                  <a:srgbClr val="FF0000"/>
                </a:solidFill>
                <a:latin typeface="Times New Roman" pitchFamily="18" charset="0"/>
                <a:ea typeface="楷体" pitchFamily="49" charset="-122"/>
              </a:rPr>
              <a:t>C</a:t>
            </a:r>
          </a:p>
        </p:txBody>
      </p:sp>
    </p:spTree>
    <p:extLst>
      <p:ext uri="{BB962C8B-B14F-4D97-AF65-F5344CB8AC3E}">
        <p14:creationId xmlns:p14="http://schemas.microsoft.com/office/powerpoint/2010/main" val="1246098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Picture 2" descr="C:\Users\Thinkpad\Desktop\PNG\1_0001_渐变映射-2-副本-4.png"/>
          <p:cNvPicPr>
            <a:picLocks noChangeAspect="1" noChangeArrowheads="1"/>
          </p:cNvPicPr>
          <p:nvPr/>
        </p:nvPicPr>
        <p:blipFill>
          <a:blip r:embed="rId2"/>
          <a:srcRect/>
          <a:stretch>
            <a:fillRect/>
          </a:stretch>
        </p:blipFill>
        <p:spPr bwMode="auto">
          <a:xfrm>
            <a:off x="2273300" y="5091113"/>
            <a:ext cx="8440738" cy="908050"/>
          </a:xfrm>
          <a:prstGeom prst="rect">
            <a:avLst/>
          </a:prstGeom>
          <a:noFill/>
          <a:ln w="9525">
            <a:noFill/>
            <a:miter lim="800000"/>
            <a:headEnd/>
            <a:tailEnd/>
          </a:ln>
        </p:spPr>
      </p:pic>
      <p:sp>
        <p:nvSpPr>
          <p:cNvPr id="16" name="矩形 15"/>
          <p:cNvSpPr/>
          <p:nvPr/>
        </p:nvSpPr>
        <p:spPr>
          <a:xfrm>
            <a:off x="4162425" y="5430838"/>
            <a:ext cx="3354388" cy="385762"/>
          </a:xfrm>
          <a:prstGeom prst="rect">
            <a:avLst/>
          </a:prstGeom>
        </p:spPr>
        <p:txBody>
          <a:bodyPr>
            <a:spAutoFit/>
          </a:bodyPr>
          <a:lstStyle/>
          <a:p>
            <a:pPr algn="dist" defTabSz="815975" fontAlgn="auto">
              <a:lnSpc>
                <a:spcPct val="80000"/>
              </a:lnSpc>
              <a:spcBef>
                <a:spcPts val="0"/>
              </a:spcBef>
              <a:spcAft>
                <a:spcPts val="0"/>
              </a:spcAft>
              <a:defRPr/>
            </a:pPr>
            <a:r>
              <a:rPr lang="zh-CN" altLang="en-US" sz="2400" b="1" spc="-150" dirty="0">
                <a:solidFill>
                  <a:schemeClr val="accent1">
                    <a:lumMod val="20000"/>
                    <a:lumOff val="8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课程内容</a:t>
            </a:r>
          </a:p>
        </p:txBody>
      </p:sp>
      <p:sp>
        <p:nvSpPr>
          <p:cNvPr id="14339" name="Rectangle 17"/>
          <p:cNvSpPr>
            <a:spLocks noChangeArrowheads="1"/>
          </p:cNvSpPr>
          <p:nvPr/>
        </p:nvSpPr>
        <p:spPr bwMode="auto">
          <a:xfrm>
            <a:off x="1044575" y="508000"/>
            <a:ext cx="10147300" cy="4486275"/>
          </a:xfrm>
          <a:prstGeom prst="rect">
            <a:avLst/>
          </a:prstGeom>
          <a:noFill/>
          <a:ln w="9525">
            <a:noFill/>
            <a:miter lim="800000"/>
            <a:headEnd/>
            <a:tailEnd/>
          </a:ln>
        </p:spPr>
        <p:txBody>
          <a:bodyPr>
            <a:spAutoFit/>
          </a:bodyPr>
          <a:lstStyle/>
          <a:p>
            <a:r>
              <a:rPr lang="zh-CN" altLang="en-US" sz="2400" dirty="0">
                <a:ea typeface="宋体" charset="-122"/>
              </a:rPr>
              <a:t>      </a:t>
            </a:r>
            <a:r>
              <a:rPr lang="zh-CN" altLang="en-US" sz="3600" dirty="0">
                <a:ea typeface="宋体" charset="-122"/>
              </a:rPr>
              <a:t>中华人民共和国成立以来，国家重视科学技术研究，取得了举世瞩目的重大成就，许多研究成果处于世界领先水平。文化事业也不断发展，呈现出生机勃勃的繁荣景象，极大地丰富了人们的文化生活。</a:t>
            </a:r>
          </a:p>
          <a:p>
            <a:r>
              <a:rPr lang="zh-CN" altLang="en-US" sz="3600" dirty="0">
                <a:ea typeface="宋体" charset="-122"/>
              </a:rPr>
              <a:t>     随着经济建设的发展，中国人民的生活水平不断提高。衣、食、住、行、用等社会生活各个方面的变迁，见证了时代的</a:t>
            </a:r>
            <a:r>
              <a:rPr lang="zh-CN" altLang="en-US" sz="3600" dirty="0" smtClean="0">
                <a:ea typeface="宋体" charset="-122"/>
              </a:rPr>
              <a:t>进步</a:t>
            </a:r>
            <a:r>
              <a:rPr lang="zh-CN" altLang="en-US" sz="3600" dirty="0">
                <a:ea typeface="宋体" charset="-122"/>
              </a:rPr>
              <a:t>。</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矩形 2"/>
          <p:cNvSpPr>
            <a:spLocks noChangeArrowheads="1"/>
          </p:cNvSpPr>
          <p:nvPr/>
        </p:nvSpPr>
        <p:spPr bwMode="auto">
          <a:xfrm>
            <a:off x="607520" y="609774"/>
            <a:ext cx="10915998" cy="5632311"/>
          </a:xfrm>
          <a:prstGeom prst="rect">
            <a:avLst/>
          </a:prstGeom>
          <a:noFill/>
          <a:ln w="9525">
            <a:noFill/>
            <a:miter lim="800000"/>
            <a:headEnd/>
            <a:tailEnd/>
          </a:ln>
        </p:spPr>
        <p:txBody>
          <a:bodyPr wrap="square">
            <a:spAutoFit/>
          </a:bodyPr>
          <a:lstStyle/>
          <a:p>
            <a:r>
              <a:rPr lang="en-US" altLang="zh-CN" sz="4000" dirty="0">
                <a:latin typeface="Times New Roman" pitchFamily="18" charset="0"/>
                <a:ea typeface="楷体" pitchFamily="49" charset="-122"/>
              </a:rPr>
              <a:t>8</a:t>
            </a:r>
            <a:r>
              <a:rPr lang="zh-CN" altLang="en-US" sz="4000" dirty="0">
                <a:latin typeface="Times New Roman" pitchFamily="18" charset="0"/>
                <a:ea typeface="楷体" pitchFamily="49" charset="-122"/>
              </a:rPr>
              <a:t>．小明的爸爸说：“爸爸像你这么大的时候（</a:t>
            </a:r>
            <a:r>
              <a:rPr lang="en-US" altLang="zh-CN" sz="4000" dirty="0">
                <a:latin typeface="Times New Roman" pitchFamily="18" charset="0"/>
                <a:ea typeface="楷体" pitchFamily="49" charset="-122"/>
              </a:rPr>
              <a:t>15</a:t>
            </a:r>
            <a:r>
              <a:rPr lang="zh-CN" altLang="en-US" sz="4000" dirty="0">
                <a:latin typeface="Times New Roman" pitchFamily="18" charset="0"/>
                <a:ea typeface="楷体" pitchFamily="49" charset="-122"/>
              </a:rPr>
              <a:t>岁）一顿能吃</a:t>
            </a:r>
            <a:r>
              <a:rPr lang="en-US" altLang="zh-CN" sz="4000" dirty="0">
                <a:latin typeface="Times New Roman" pitchFamily="18" charset="0"/>
                <a:ea typeface="楷体" pitchFamily="49" charset="-122"/>
              </a:rPr>
              <a:t>5</a:t>
            </a:r>
            <a:r>
              <a:rPr lang="zh-CN" altLang="en-US" sz="4000" dirty="0">
                <a:latin typeface="Times New Roman" pitchFamily="18" charset="0"/>
                <a:ea typeface="楷体" pitchFamily="49" charset="-122"/>
              </a:rPr>
              <a:t>碗饭，你却连</a:t>
            </a:r>
            <a:r>
              <a:rPr lang="en-US" altLang="zh-CN" sz="4000" dirty="0">
                <a:latin typeface="Times New Roman" pitchFamily="18" charset="0"/>
                <a:ea typeface="楷体" pitchFamily="49" charset="-122"/>
              </a:rPr>
              <a:t>2</a:t>
            </a:r>
            <a:r>
              <a:rPr lang="zh-CN" altLang="en-US" sz="4000" dirty="0">
                <a:latin typeface="Times New Roman" pitchFamily="18" charset="0"/>
                <a:ea typeface="楷体" pitchFamily="49" charset="-122"/>
              </a:rPr>
              <a:t>碗都吃不了。”小明分辩道：“我吃了很多肉、鱼、菜，还喝了牛奶，奶奶说你那时几乎没有这些吃的！”这段对话说明改革开放以来（    ）</a:t>
            </a:r>
            <a:endParaRPr lang="en-US" altLang="zh-CN" sz="4000" dirty="0">
              <a:latin typeface="Times New Roman" pitchFamily="18" charset="0"/>
              <a:ea typeface="楷体" pitchFamily="49" charset="-122"/>
            </a:endParaRPr>
          </a:p>
          <a:p>
            <a:r>
              <a:rPr lang="en-US" altLang="zh-CN" sz="4000" dirty="0">
                <a:latin typeface="Times New Roman" pitchFamily="18" charset="0"/>
                <a:ea typeface="楷体" pitchFamily="49" charset="-122"/>
              </a:rPr>
              <a:t>A</a:t>
            </a:r>
            <a:r>
              <a:rPr lang="zh-CN" altLang="en-US" sz="4000" dirty="0">
                <a:latin typeface="Times New Roman" pitchFamily="18" charset="0"/>
                <a:ea typeface="楷体" pitchFamily="49" charset="-122"/>
              </a:rPr>
              <a:t>．国家粮食产量有所下降	</a:t>
            </a:r>
          </a:p>
          <a:p>
            <a:r>
              <a:rPr lang="en-US" altLang="zh-CN" sz="4000" dirty="0">
                <a:latin typeface="Times New Roman" pitchFamily="18" charset="0"/>
                <a:ea typeface="楷体" pitchFamily="49" charset="-122"/>
              </a:rPr>
              <a:t>B</a:t>
            </a:r>
            <a:r>
              <a:rPr lang="zh-CN" altLang="en-US" sz="4000" dirty="0">
                <a:latin typeface="Times New Roman" pitchFamily="18" charset="0"/>
                <a:ea typeface="楷体" pitchFamily="49" charset="-122"/>
              </a:rPr>
              <a:t>．青少年深受西方饮食文化影响</a:t>
            </a:r>
          </a:p>
          <a:p>
            <a:r>
              <a:rPr lang="en-US" altLang="zh-CN" sz="4000" dirty="0">
                <a:latin typeface="Times New Roman" pitchFamily="18" charset="0"/>
                <a:ea typeface="楷体" pitchFamily="49" charset="-122"/>
              </a:rPr>
              <a:t>C</a:t>
            </a:r>
            <a:r>
              <a:rPr lang="zh-CN" altLang="en-US" sz="4000" dirty="0">
                <a:latin typeface="Times New Roman" pitchFamily="18" charset="0"/>
                <a:ea typeface="楷体" pitchFamily="49" charset="-122"/>
              </a:rPr>
              <a:t>．青少年的体质有所下降	</a:t>
            </a:r>
          </a:p>
          <a:p>
            <a:r>
              <a:rPr lang="en-US" altLang="zh-CN" sz="4000" dirty="0">
                <a:latin typeface="Times New Roman" pitchFamily="18" charset="0"/>
                <a:ea typeface="楷体" pitchFamily="49" charset="-122"/>
              </a:rPr>
              <a:t>D</a:t>
            </a:r>
            <a:r>
              <a:rPr lang="zh-CN" altLang="en-US" sz="4000" dirty="0">
                <a:latin typeface="Times New Roman" pitchFamily="18" charset="0"/>
                <a:ea typeface="楷体" pitchFamily="49" charset="-122"/>
              </a:rPr>
              <a:t>．人民物质生活水平不断提高</a:t>
            </a:r>
          </a:p>
        </p:txBody>
      </p:sp>
      <p:sp>
        <p:nvSpPr>
          <p:cNvPr id="4" name="文本框 3"/>
          <p:cNvSpPr txBox="1">
            <a:spLocks noChangeArrowheads="1"/>
          </p:cNvSpPr>
          <p:nvPr/>
        </p:nvSpPr>
        <p:spPr bwMode="auto">
          <a:xfrm>
            <a:off x="6248227" y="3158163"/>
            <a:ext cx="739140" cy="535531"/>
          </a:xfrm>
          <a:prstGeom prst="rect">
            <a:avLst/>
          </a:prstGeom>
          <a:noFill/>
          <a:ln w="9525">
            <a:noFill/>
            <a:miter lim="800000"/>
            <a:headEnd/>
            <a:tailEnd/>
          </a:ln>
        </p:spPr>
        <p:txBody>
          <a:bodyPr>
            <a:spAutoFit/>
          </a:bodyPr>
          <a:lstStyle/>
          <a:p>
            <a:r>
              <a:rPr lang="en-US" altLang="zh-CN" sz="2880" dirty="0">
                <a:solidFill>
                  <a:srgbClr val="FF0000"/>
                </a:solidFill>
                <a:latin typeface="Times New Roman" pitchFamily="18" charset="0"/>
                <a:ea typeface="楷体" pitchFamily="49" charset="-122"/>
              </a:rPr>
              <a:t>D</a:t>
            </a:r>
          </a:p>
        </p:txBody>
      </p:sp>
    </p:spTree>
    <p:extLst>
      <p:ext uri="{BB962C8B-B14F-4D97-AF65-F5344CB8AC3E}">
        <p14:creationId xmlns:p14="http://schemas.microsoft.com/office/powerpoint/2010/main" val="1039691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矩形 3"/>
          <p:cNvSpPr/>
          <p:nvPr/>
        </p:nvSpPr>
        <p:spPr>
          <a:xfrm>
            <a:off x="1597025" y="1762990"/>
            <a:ext cx="9166225" cy="3892550"/>
          </a:xfrm>
          <a:prstGeom prst="rect">
            <a:avLst/>
          </a:prstGeom>
        </p:spPr>
        <p:style>
          <a:lnRef idx="1">
            <a:schemeClr val="accent3"/>
          </a:lnRef>
          <a:fillRef idx="2">
            <a:schemeClr val="accent3"/>
          </a:fillRef>
          <a:effectRef idx="1">
            <a:schemeClr val="accent3"/>
          </a:effectRef>
          <a:fontRef idx="minor">
            <a:schemeClr val="dk1"/>
          </a:fontRef>
        </p:style>
        <p:txBody>
          <a:bodyPr anchor="ctr"/>
          <a:lstStyle/>
          <a:p>
            <a:pPr algn="ctr" fontAlgn="auto">
              <a:spcBef>
                <a:spcPts val="0"/>
              </a:spcBef>
              <a:spcAft>
                <a:spcPts val="0"/>
              </a:spcAft>
              <a:defRPr/>
            </a:pPr>
            <a:r>
              <a:rPr lang="zh-CN" altLang="en-US" sz="4000" dirty="0">
                <a:latin typeface="方正粗黑宋简体" panose="02000000000000000000" pitchFamily="2" charset="-122"/>
                <a:ea typeface="方正粗黑宋简体" panose="02000000000000000000" pitchFamily="2" charset="-122"/>
              </a:rPr>
              <a:t>课标解读</a:t>
            </a:r>
            <a:endParaRPr lang="en-US" altLang="zh-CN" sz="4000" dirty="0">
              <a:latin typeface="方正粗黑宋简体" panose="02000000000000000000" pitchFamily="2" charset="-122"/>
              <a:ea typeface="方正粗黑宋简体" panose="02000000000000000000" pitchFamily="2" charset="-122"/>
            </a:endParaRPr>
          </a:p>
          <a:p>
            <a:pPr fontAlgn="auto">
              <a:spcBef>
                <a:spcPts val="0"/>
              </a:spcBef>
              <a:spcAft>
                <a:spcPts val="0"/>
              </a:spcAft>
              <a:defRPr/>
            </a:pPr>
            <a:r>
              <a:rPr lang="en-US" altLang="zh-CN" sz="4000" b="1" dirty="0"/>
              <a:t>1.</a:t>
            </a:r>
            <a:r>
              <a:rPr lang="zh-CN" altLang="en-US" sz="4000" b="1" dirty="0"/>
              <a:t>了解“两弹一星”和杂交水稻等，认识科学技术的重要作用。</a:t>
            </a:r>
            <a:endParaRPr lang="en-US" altLang="zh-CN" sz="4000" b="1" dirty="0"/>
          </a:p>
          <a:p>
            <a:pPr fontAlgn="auto">
              <a:spcBef>
                <a:spcPts val="0"/>
              </a:spcBef>
              <a:spcAft>
                <a:spcPts val="0"/>
              </a:spcAft>
              <a:defRPr/>
            </a:pPr>
            <a:r>
              <a:rPr lang="en-US" altLang="zh-CN" sz="4000" b="1" dirty="0"/>
              <a:t>2.</a:t>
            </a:r>
            <a:r>
              <a:rPr lang="zh-CN" altLang="en-US" sz="4000" b="1" dirty="0"/>
              <a:t>从衣、食、住、行、用等方面的变化，了解经济的快速发展和人们生活水平的提高</a:t>
            </a:r>
            <a:r>
              <a:rPr lang="zh-CN" altLang="en-US" b="1" dirty="0"/>
              <a:t>。</a:t>
            </a:r>
            <a:endParaRPr lang="en-US" altLang="zh-CN" b="1" dirty="0"/>
          </a:p>
          <a:p>
            <a:pPr fontAlgn="auto">
              <a:spcBef>
                <a:spcPts val="0"/>
              </a:spcBef>
              <a:spcAft>
                <a:spcPts val="0"/>
              </a:spcAft>
              <a:defRPr/>
            </a:pPr>
            <a:endParaRPr lang="zh-CN" altLang="en-US" sz="2000"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a:grpSpLocks/>
          </p:cNvGrpSpPr>
          <p:nvPr/>
        </p:nvGrpSpPr>
        <p:grpSpPr bwMode="auto">
          <a:xfrm>
            <a:off x="400050" y="1270000"/>
            <a:ext cx="3257550" cy="541338"/>
            <a:chOff x="774" y="1020"/>
            <a:chExt cx="4319" cy="1056"/>
          </a:xfrm>
        </p:grpSpPr>
        <p:pic>
          <p:nvPicPr>
            <p:cNvPr id="44035" name="图片 2" descr="面对面版式标 (9)"/>
            <p:cNvPicPr>
              <a:picLocks noChangeAspect="1" noChangeArrowheads="1"/>
            </p:cNvPicPr>
            <p:nvPr/>
          </p:nvPicPr>
          <p:blipFill>
            <a:blip r:embed="rId3"/>
            <a:srcRect/>
            <a:stretch>
              <a:fillRect/>
            </a:stretch>
          </p:blipFill>
          <p:spPr bwMode="auto">
            <a:xfrm>
              <a:off x="774" y="1020"/>
              <a:ext cx="3173" cy="1056"/>
            </a:xfrm>
            <a:prstGeom prst="rect">
              <a:avLst/>
            </a:prstGeom>
            <a:noFill/>
            <a:ln w="9525">
              <a:noFill/>
              <a:miter lim="800000"/>
              <a:headEnd/>
              <a:tailEnd/>
            </a:ln>
          </p:spPr>
        </p:pic>
        <p:sp>
          <p:nvSpPr>
            <p:cNvPr id="44036" name="文本框 4"/>
            <p:cNvSpPr txBox="1">
              <a:spLocks noChangeArrowheads="1"/>
            </p:cNvSpPr>
            <p:nvPr/>
          </p:nvSpPr>
          <p:spPr bwMode="auto">
            <a:xfrm>
              <a:off x="1585" y="1020"/>
              <a:ext cx="3508" cy="934"/>
            </a:xfrm>
            <a:prstGeom prst="rect">
              <a:avLst/>
            </a:prstGeom>
            <a:noFill/>
            <a:ln w="9525">
              <a:noFill/>
              <a:miter lim="800000"/>
              <a:headEnd/>
              <a:tailEnd/>
            </a:ln>
          </p:spPr>
          <p:txBody>
            <a:bodyPr lIns="117226" tIns="58613" rIns="117226" bIns="58613">
              <a:spAutoFit/>
            </a:bodyPr>
            <a:lstStyle/>
            <a:p>
              <a:pPr defTabSz="1171575"/>
              <a:r>
                <a:rPr lang="zh-CN" altLang="en-US" sz="2600" b="1" dirty="0">
                  <a:solidFill>
                    <a:srgbClr val="FFFF00"/>
                  </a:solidFill>
                  <a:latin typeface="Times New Roman" pitchFamily="18" charset="0"/>
                  <a:ea typeface="黑体" pitchFamily="49" charset="-122"/>
                  <a:sym typeface="微软雅黑" pitchFamily="34" charset="-122"/>
                </a:rPr>
                <a:t>时空观念</a:t>
              </a:r>
              <a:endParaRPr lang="zh-CN" altLang="en-US" sz="2600" b="1" dirty="0">
                <a:solidFill>
                  <a:srgbClr val="FFFF00"/>
                </a:solidFill>
                <a:latin typeface="黑体" pitchFamily="49" charset="-122"/>
                <a:ea typeface="黑体" pitchFamily="49" charset="-122"/>
                <a:sym typeface="微软雅黑" pitchFamily="34" charset="-122"/>
              </a:endParaRPr>
            </a:p>
          </p:txBody>
        </p:sp>
      </p:grpSp>
      <p:sp>
        <p:nvSpPr>
          <p:cNvPr id="2" name="右箭头 1"/>
          <p:cNvSpPr>
            <a:spLocks noChangeArrowheads="1"/>
          </p:cNvSpPr>
          <p:nvPr/>
        </p:nvSpPr>
        <p:spPr bwMode="auto">
          <a:xfrm>
            <a:off x="528638" y="2787650"/>
            <a:ext cx="10974387" cy="1373188"/>
          </a:xfrm>
          <a:prstGeom prst="rightArrow">
            <a:avLst>
              <a:gd name="adj1" fmla="val 50000"/>
              <a:gd name="adj2" fmla="val 56646"/>
            </a:avLst>
          </a:prstGeom>
          <a:noFill/>
          <a:ln w="25400" algn="ctr">
            <a:solidFill>
              <a:schemeClr val="tx1"/>
            </a:solidFill>
            <a:miter lim="800000"/>
            <a:headEnd/>
            <a:tailEnd/>
          </a:ln>
        </p:spPr>
        <p:txBody>
          <a:bodyPr lIns="117226" tIns="58613" rIns="117226" bIns="58613" anchor="ctr"/>
          <a:lstStyle/>
          <a:p>
            <a:pPr algn="ctr" defTabSz="1171575"/>
            <a:endParaRPr lang="zh-CN" altLang="en-US" sz="2300" noProof="1">
              <a:solidFill>
                <a:srgbClr val="000000"/>
              </a:solidFill>
              <a:latin typeface="Times New Roman" pitchFamily="18" charset="0"/>
              <a:ea typeface="楷体" pitchFamily="49" charset="-122"/>
            </a:endParaRPr>
          </a:p>
        </p:txBody>
      </p:sp>
      <p:sp>
        <p:nvSpPr>
          <p:cNvPr id="44039" name="文本框 39"/>
          <p:cNvSpPr txBox="1">
            <a:spLocks noChangeArrowheads="1"/>
          </p:cNvSpPr>
          <p:nvPr/>
        </p:nvSpPr>
        <p:spPr bwMode="auto">
          <a:xfrm>
            <a:off x="458788" y="3125788"/>
            <a:ext cx="1360487" cy="758825"/>
          </a:xfrm>
          <a:prstGeom prst="rect">
            <a:avLst/>
          </a:prstGeom>
          <a:noFill/>
          <a:ln w="9525">
            <a:noFill/>
            <a:miter lim="800000"/>
            <a:headEnd/>
            <a:tailEnd/>
          </a:ln>
        </p:spPr>
        <p:txBody>
          <a:bodyPr lIns="117226" tIns="58613" rIns="117226" bIns="58613">
            <a:spAutoFit/>
          </a:bodyPr>
          <a:lstStyle/>
          <a:p>
            <a:pPr algn="ctr" defTabSz="1171575"/>
            <a:r>
              <a:rPr lang="zh-CN" altLang="zh-CN" sz="2100" b="1" noProof="1">
                <a:solidFill>
                  <a:srgbClr val="FF0000"/>
                </a:solidFill>
                <a:latin typeface="Times New Roman" pitchFamily="18" charset="0"/>
                <a:ea typeface="楷体" pitchFamily="49" charset="-122"/>
              </a:rPr>
              <a:t>1964</a:t>
            </a:r>
            <a:r>
              <a:rPr lang="zh-CN" altLang="en-US" sz="2100" b="1" noProof="1">
                <a:solidFill>
                  <a:srgbClr val="FF0000"/>
                </a:solidFill>
                <a:latin typeface="Times New Roman" pitchFamily="18" charset="0"/>
                <a:ea typeface="楷体" pitchFamily="49" charset="-122"/>
              </a:rPr>
              <a:t>年</a:t>
            </a:r>
          </a:p>
          <a:p>
            <a:pPr algn="ctr" defTabSz="1171575"/>
            <a:r>
              <a:rPr lang="zh-CN" altLang="zh-CN" sz="2100" b="1" noProof="1">
                <a:solidFill>
                  <a:srgbClr val="FF0000"/>
                </a:solidFill>
                <a:latin typeface="Times New Roman" pitchFamily="18" charset="0"/>
                <a:ea typeface="楷体" pitchFamily="49" charset="-122"/>
              </a:rPr>
              <a:t>10</a:t>
            </a:r>
            <a:r>
              <a:rPr lang="zh-CN" altLang="en-US" sz="2100" b="1" noProof="1">
                <a:solidFill>
                  <a:srgbClr val="FF0000"/>
                </a:solidFill>
                <a:latin typeface="Times New Roman" pitchFamily="18" charset="0"/>
                <a:ea typeface="楷体" pitchFamily="49" charset="-122"/>
              </a:rPr>
              <a:t>月</a:t>
            </a:r>
            <a:r>
              <a:rPr lang="zh-CN" altLang="zh-CN" sz="2100" b="1" noProof="1">
                <a:solidFill>
                  <a:srgbClr val="FF0000"/>
                </a:solidFill>
                <a:latin typeface="Times New Roman" pitchFamily="18" charset="0"/>
                <a:ea typeface="楷体" pitchFamily="49" charset="-122"/>
              </a:rPr>
              <a:t>16</a:t>
            </a:r>
            <a:r>
              <a:rPr lang="zh-CN" altLang="en-US" sz="2100" b="1" noProof="1">
                <a:solidFill>
                  <a:srgbClr val="FF0000"/>
                </a:solidFill>
                <a:latin typeface="Times New Roman" pitchFamily="18" charset="0"/>
                <a:ea typeface="楷体" pitchFamily="49" charset="-122"/>
              </a:rPr>
              <a:t>日</a:t>
            </a:r>
          </a:p>
        </p:txBody>
      </p:sp>
      <p:sp>
        <p:nvSpPr>
          <p:cNvPr id="44040" name="文本框 40"/>
          <p:cNvSpPr txBox="1">
            <a:spLocks noChangeArrowheads="1"/>
          </p:cNvSpPr>
          <p:nvPr/>
        </p:nvSpPr>
        <p:spPr bwMode="auto">
          <a:xfrm>
            <a:off x="3363913" y="3159125"/>
            <a:ext cx="1320800" cy="438150"/>
          </a:xfrm>
          <a:prstGeom prst="rect">
            <a:avLst/>
          </a:prstGeom>
          <a:noFill/>
          <a:ln w="9525">
            <a:noFill/>
            <a:miter lim="800000"/>
            <a:headEnd/>
            <a:tailEnd/>
          </a:ln>
        </p:spPr>
        <p:txBody>
          <a:bodyPr lIns="117226" tIns="58613" rIns="117226" bIns="58613">
            <a:spAutoFit/>
          </a:bodyPr>
          <a:lstStyle/>
          <a:p>
            <a:pPr algn="ctr" defTabSz="1171575"/>
            <a:r>
              <a:rPr lang="zh-CN" altLang="zh-CN" sz="2100" b="1" noProof="1">
                <a:solidFill>
                  <a:srgbClr val="0000FF"/>
                </a:solidFill>
                <a:latin typeface="Times New Roman" pitchFamily="18" charset="0"/>
                <a:ea typeface="楷体" pitchFamily="49" charset="-122"/>
              </a:rPr>
              <a:t>1970</a:t>
            </a:r>
            <a:r>
              <a:rPr lang="zh-CN" altLang="en-US" sz="2100" b="1" noProof="1">
                <a:solidFill>
                  <a:srgbClr val="0000FF"/>
                </a:solidFill>
                <a:latin typeface="Times New Roman" pitchFamily="18" charset="0"/>
                <a:ea typeface="楷体" pitchFamily="49" charset="-122"/>
              </a:rPr>
              <a:t>年</a:t>
            </a:r>
          </a:p>
        </p:txBody>
      </p:sp>
      <p:sp>
        <p:nvSpPr>
          <p:cNvPr id="44041" name="文本框 42"/>
          <p:cNvSpPr txBox="1">
            <a:spLocks noChangeArrowheads="1"/>
          </p:cNvSpPr>
          <p:nvPr/>
        </p:nvSpPr>
        <p:spPr bwMode="auto">
          <a:xfrm>
            <a:off x="4183063" y="3398838"/>
            <a:ext cx="1354137" cy="438150"/>
          </a:xfrm>
          <a:prstGeom prst="rect">
            <a:avLst/>
          </a:prstGeom>
          <a:noFill/>
          <a:ln w="9525">
            <a:noFill/>
            <a:miter lim="800000"/>
            <a:headEnd/>
            <a:tailEnd/>
          </a:ln>
        </p:spPr>
        <p:txBody>
          <a:bodyPr lIns="117226" tIns="58613" rIns="117226" bIns="58613">
            <a:spAutoFit/>
          </a:bodyPr>
          <a:lstStyle/>
          <a:p>
            <a:pPr algn="ctr" defTabSz="1171575"/>
            <a:r>
              <a:rPr lang="zh-CN" altLang="zh-CN" sz="2100" b="1" noProof="1">
                <a:solidFill>
                  <a:srgbClr val="FF0000"/>
                </a:solidFill>
                <a:latin typeface="Times New Roman" pitchFamily="18" charset="0"/>
                <a:ea typeface="楷体" pitchFamily="49" charset="-122"/>
              </a:rPr>
              <a:t>1973</a:t>
            </a:r>
            <a:r>
              <a:rPr lang="zh-CN" altLang="en-US" sz="2100" b="1" noProof="1">
                <a:solidFill>
                  <a:srgbClr val="FF0000"/>
                </a:solidFill>
                <a:latin typeface="Times New Roman" pitchFamily="18" charset="0"/>
                <a:ea typeface="楷体" pitchFamily="49" charset="-122"/>
              </a:rPr>
              <a:t>年</a:t>
            </a:r>
          </a:p>
        </p:txBody>
      </p:sp>
      <p:sp>
        <p:nvSpPr>
          <p:cNvPr id="44042" name="文本框 43"/>
          <p:cNvSpPr txBox="1">
            <a:spLocks noChangeArrowheads="1"/>
          </p:cNvSpPr>
          <p:nvPr/>
        </p:nvSpPr>
        <p:spPr bwMode="auto">
          <a:xfrm>
            <a:off x="5000625" y="3138488"/>
            <a:ext cx="1428750" cy="758825"/>
          </a:xfrm>
          <a:prstGeom prst="rect">
            <a:avLst/>
          </a:prstGeom>
          <a:noFill/>
          <a:ln w="9525">
            <a:noFill/>
            <a:miter lim="800000"/>
            <a:headEnd/>
            <a:tailEnd/>
          </a:ln>
        </p:spPr>
        <p:txBody>
          <a:bodyPr lIns="117226" tIns="58613" rIns="117226" bIns="58613">
            <a:spAutoFit/>
          </a:bodyPr>
          <a:lstStyle/>
          <a:p>
            <a:pPr algn="ctr" defTabSz="1171575"/>
            <a:r>
              <a:rPr lang="zh-CN" altLang="zh-CN" sz="2100" b="1" noProof="1">
                <a:solidFill>
                  <a:srgbClr val="0000FF"/>
                </a:solidFill>
                <a:latin typeface="Times New Roman" pitchFamily="18" charset="0"/>
                <a:ea typeface="楷体" pitchFamily="49" charset="-122"/>
              </a:rPr>
              <a:t>20</a:t>
            </a:r>
            <a:r>
              <a:rPr lang="zh-CN" altLang="en-US" sz="2100" b="1" noProof="1">
                <a:solidFill>
                  <a:srgbClr val="0000FF"/>
                </a:solidFill>
                <a:latin typeface="Times New Roman" pitchFamily="18" charset="0"/>
                <a:ea typeface="楷体" pitchFamily="49" charset="-122"/>
              </a:rPr>
              <a:t>世纪</a:t>
            </a:r>
          </a:p>
          <a:p>
            <a:pPr algn="ctr" defTabSz="1171575"/>
            <a:r>
              <a:rPr lang="zh-CN" altLang="zh-CN" sz="2100" b="1" noProof="1">
                <a:solidFill>
                  <a:srgbClr val="0000FF"/>
                </a:solidFill>
                <a:latin typeface="Times New Roman" pitchFamily="18" charset="0"/>
                <a:ea typeface="楷体" pitchFamily="49" charset="-122"/>
              </a:rPr>
              <a:t>90</a:t>
            </a:r>
            <a:r>
              <a:rPr lang="zh-CN" altLang="en-US" sz="2100" b="1" noProof="1">
                <a:solidFill>
                  <a:srgbClr val="0000FF"/>
                </a:solidFill>
                <a:latin typeface="Times New Roman" pitchFamily="18" charset="0"/>
                <a:ea typeface="楷体" pitchFamily="49" charset="-122"/>
              </a:rPr>
              <a:t>年代</a:t>
            </a:r>
          </a:p>
        </p:txBody>
      </p:sp>
      <p:sp>
        <p:nvSpPr>
          <p:cNvPr id="44043" name="文本框 44"/>
          <p:cNvSpPr txBox="1">
            <a:spLocks noChangeArrowheads="1"/>
          </p:cNvSpPr>
          <p:nvPr/>
        </p:nvSpPr>
        <p:spPr bwMode="auto">
          <a:xfrm>
            <a:off x="5940425" y="3400425"/>
            <a:ext cx="1395413" cy="438150"/>
          </a:xfrm>
          <a:prstGeom prst="rect">
            <a:avLst/>
          </a:prstGeom>
          <a:noFill/>
          <a:ln w="9525">
            <a:noFill/>
            <a:miter lim="800000"/>
            <a:headEnd/>
            <a:tailEnd/>
          </a:ln>
        </p:spPr>
        <p:txBody>
          <a:bodyPr lIns="117226" tIns="58613" rIns="117226" bIns="58613">
            <a:spAutoFit/>
          </a:bodyPr>
          <a:lstStyle/>
          <a:p>
            <a:pPr algn="ctr" defTabSz="1171575"/>
            <a:r>
              <a:rPr lang="zh-CN" altLang="zh-CN" sz="2100" b="1" noProof="1">
                <a:solidFill>
                  <a:srgbClr val="FF0000"/>
                </a:solidFill>
                <a:latin typeface="Times New Roman" pitchFamily="18" charset="0"/>
                <a:ea typeface="楷体" pitchFamily="49" charset="-122"/>
              </a:rPr>
              <a:t>1999</a:t>
            </a:r>
            <a:r>
              <a:rPr lang="zh-CN" altLang="en-US" sz="2100" b="1" noProof="1">
                <a:solidFill>
                  <a:srgbClr val="FF0000"/>
                </a:solidFill>
                <a:latin typeface="Times New Roman" pitchFamily="18" charset="0"/>
                <a:ea typeface="楷体" pitchFamily="49" charset="-122"/>
              </a:rPr>
              <a:t>年</a:t>
            </a:r>
          </a:p>
        </p:txBody>
      </p:sp>
      <p:cxnSp>
        <p:nvCxnSpPr>
          <p:cNvPr id="55" name="直接连接符 54"/>
          <p:cNvCxnSpPr/>
          <p:nvPr/>
        </p:nvCxnSpPr>
        <p:spPr>
          <a:xfrm flipV="1">
            <a:off x="6478588" y="3814763"/>
            <a:ext cx="36512" cy="2413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192588" y="2982913"/>
            <a:ext cx="12700" cy="1444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047" name="文本框 25"/>
          <p:cNvSpPr txBox="1">
            <a:spLocks noChangeArrowheads="1"/>
          </p:cNvSpPr>
          <p:nvPr/>
        </p:nvSpPr>
        <p:spPr bwMode="auto">
          <a:xfrm>
            <a:off x="3240088" y="1944688"/>
            <a:ext cx="1646237" cy="1079500"/>
          </a:xfrm>
          <a:prstGeom prst="rect">
            <a:avLst/>
          </a:prstGeom>
          <a:noFill/>
          <a:ln w="9525">
            <a:noFill/>
            <a:miter lim="800000"/>
            <a:headEnd/>
            <a:tailEnd/>
          </a:ln>
        </p:spPr>
        <p:txBody>
          <a:bodyPr lIns="117226" tIns="58613" rIns="117226" bIns="58613">
            <a:spAutoFit/>
          </a:bodyPr>
          <a:lstStyle/>
          <a:p>
            <a:pPr algn="ctr" defTabSz="1171575"/>
            <a:r>
              <a:rPr lang="zh-CN" altLang="en-US" sz="2100">
                <a:latin typeface="Times New Roman" pitchFamily="18" charset="0"/>
                <a:ea typeface="楷体" pitchFamily="49" charset="-122"/>
              </a:rPr>
              <a:t>第一颗人造地球卫星成功发射</a:t>
            </a:r>
          </a:p>
        </p:txBody>
      </p:sp>
      <p:sp>
        <p:nvSpPr>
          <p:cNvPr id="44048" name="文本框 26"/>
          <p:cNvSpPr txBox="1">
            <a:spLocks noChangeArrowheads="1"/>
          </p:cNvSpPr>
          <p:nvPr/>
        </p:nvSpPr>
        <p:spPr bwMode="auto">
          <a:xfrm>
            <a:off x="0" y="3944938"/>
            <a:ext cx="1509713" cy="1079500"/>
          </a:xfrm>
          <a:prstGeom prst="rect">
            <a:avLst/>
          </a:prstGeom>
          <a:noFill/>
          <a:ln w="9525">
            <a:noFill/>
            <a:miter lim="800000"/>
            <a:headEnd/>
            <a:tailEnd/>
          </a:ln>
        </p:spPr>
        <p:txBody>
          <a:bodyPr lIns="117226" tIns="58613" rIns="117226" bIns="58613">
            <a:spAutoFit/>
          </a:bodyPr>
          <a:lstStyle/>
          <a:p>
            <a:pPr algn="ctr" defTabSz="1171575"/>
            <a:r>
              <a:rPr lang="zh-CN" altLang="en-US" sz="2100">
                <a:latin typeface="Times New Roman" pitchFamily="18" charset="0"/>
                <a:ea typeface="楷体" pitchFamily="49" charset="-122"/>
              </a:rPr>
              <a:t>第一颗原子弹爆炸成功</a:t>
            </a:r>
          </a:p>
        </p:txBody>
      </p:sp>
      <p:cxnSp>
        <p:nvCxnSpPr>
          <p:cNvPr id="6" name="直接连接符 5"/>
          <p:cNvCxnSpPr/>
          <p:nvPr/>
        </p:nvCxnSpPr>
        <p:spPr>
          <a:xfrm flipV="1">
            <a:off x="809625" y="3852863"/>
            <a:ext cx="11113" cy="1444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4481513" y="3879850"/>
            <a:ext cx="85725" cy="1587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052" name="文本框 15"/>
          <p:cNvSpPr txBox="1">
            <a:spLocks noChangeArrowheads="1"/>
          </p:cNvSpPr>
          <p:nvPr/>
        </p:nvSpPr>
        <p:spPr bwMode="auto">
          <a:xfrm>
            <a:off x="3719513" y="3965575"/>
            <a:ext cx="1358900" cy="1079500"/>
          </a:xfrm>
          <a:prstGeom prst="rect">
            <a:avLst/>
          </a:prstGeom>
          <a:noFill/>
          <a:ln w="9525">
            <a:noFill/>
            <a:miter lim="800000"/>
            <a:headEnd/>
            <a:tailEnd/>
          </a:ln>
        </p:spPr>
        <p:txBody>
          <a:bodyPr lIns="117226" tIns="58613" rIns="117226" bIns="58613">
            <a:spAutoFit/>
          </a:bodyPr>
          <a:lstStyle/>
          <a:p>
            <a:pPr defTabSz="1171575"/>
            <a:r>
              <a:rPr lang="zh-CN" altLang="en-US" sz="2100">
                <a:latin typeface="Times New Roman" pitchFamily="18" charset="0"/>
                <a:ea typeface="楷体" pitchFamily="49" charset="-122"/>
              </a:rPr>
              <a:t>袁隆平</a:t>
            </a:r>
          </a:p>
          <a:p>
            <a:pPr defTabSz="1171575"/>
            <a:r>
              <a:rPr lang="zh-CN" altLang="zh-CN" sz="2100">
                <a:latin typeface="Times New Roman" pitchFamily="18" charset="0"/>
                <a:ea typeface="楷体" pitchFamily="49" charset="-122"/>
              </a:rPr>
              <a:t>育成籼型杂交水稻</a:t>
            </a:r>
          </a:p>
        </p:txBody>
      </p:sp>
      <p:sp>
        <p:nvSpPr>
          <p:cNvPr id="44053" name="文本框 27"/>
          <p:cNvSpPr txBox="1">
            <a:spLocks noChangeArrowheads="1"/>
          </p:cNvSpPr>
          <p:nvPr/>
        </p:nvSpPr>
        <p:spPr bwMode="auto">
          <a:xfrm>
            <a:off x="609600" y="2508250"/>
            <a:ext cx="2157413" cy="438150"/>
          </a:xfrm>
          <a:prstGeom prst="rect">
            <a:avLst/>
          </a:prstGeom>
          <a:noFill/>
          <a:ln w="9525">
            <a:noFill/>
            <a:miter lim="800000"/>
            <a:headEnd/>
            <a:tailEnd/>
          </a:ln>
        </p:spPr>
        <p:txBody>
          <a:bodyPr lIns="117226" tIns="58613" rIns="117226" bIns="58613">
            <a:spAutoFit/>
          </a:bodyPr>
          <a:lstStyle/>
          <a:p>
            <a:pPr defTabSz="1171575"/>
            <a:r>
              <a:rPr lang="zh-CN" altLang="en-US" sz="2100" dirty="0">
                <a:latin typeface="Times New Roman" pitchFamily="18" charset="0"/>
                <a:ea typeface="楷体" pitchFamily="49" charset="-122"/>
              </a:rPr>
              <a:t>地地导弹（核弹）</a:t>
            </a:r>
          </a:p>
        </p:txBody>
      </p:sp>
      <p:sp>
        <p:nvSpPr>
          <p:cNvPr id="44054" name="文本框 29"/>
          <p:cNvSpPr txBox="1">
            <a:spLocks noChangeArrowheads="1"/>
          </p:cNvSpPr>
          <p:nvPr/>
        </p:nvSpPr>
        <p:spPr bwMode="auto">
          <a:xfrm>
            <a:off x="5356225" y="2185988"/>
            <a:ext cx="1233488" cy="758825"/>
          </a:xfrm>
          <a:prstGeom prst="rect">
            <a:avLst/>
          </a:prstGeom>
          <a:noFill/>
          <a:ln w="9525">
            <a:noFill/>
            <a:miter lim="800000"/>
            <a:headEnd/>
            <a:tailEnd/>
          </a:ln>
        </p:spPr>
        <p:txBody>
          <a:bodyPr lIns="117226" tIns="58613" rIns="117226" bIns="58613">
            <a:spAutoFit/>
          </a:bodyPr>
          <a:lstStyle/>
          <a:p>
            <a:pPr algn="ctr" defTabSz="1171575"/>
            <a:r>
              <a:rPr lang="zh-CN" altLang="en-US" sz="2100">
                <a:latin typeface="Times New Roman" pitchFamily="18" charset="0"/>
                <a:ea typeface="楷体" pitchFamily="49" charset="-122"/>
              </a:rPr>
              <a:t>载人航</a:t>
            </a:r>
          </a:p>
          <a:p>
            <a:pPr algn="ctr" defTabSz="1171575"/>
            <a:r>
              <a:rPr lang="zh-CN" altLang="en-US" sz="2100">
                <a:latin typeface="Times New Roman" pitchFamily="18" charset="0"/>
                <a:ea typeface="楷体" pitchFamily="49" charset="-122"/>
              </a:rPr>
              <a:t>天工程</a:t>
            </a:r>
          </a:p>
        </p:txBody>
      </p:sp>
      <p:cxnSp>
        <p:nvCxnSpPr>
          <p:cNvPr id="32" name="直接连接符 31"/>
          <p:cNvCxnSpPr/>
          <p:nvPr/>
        </p:nvCxnSpPr>
        <p:spPr>
          <a:xfrm flipV="1">
            <a:off x="5854700" y="2967038"/>
            <a:ext cx="11113" cy="146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056" name="文本框 32"/>
          <p:cNvSpPr txBox="1">
            <a:spLocks noChangeArrowheads="1"/>
          </p:cNvSpPr>
          <p:nvPr/>
        </p:nvSpPr>
        <p:spPr bwMode="auto">
          <a:xfrm>
            <a:off x="5591175" y="3963988"/>
            <a:ext cx="1487488" cy="758825"/>
          </a:xfrm>
          <a:prstGeom prst="rect">
            <a:avLst/>
          </a:prstGeom>
          <a:noFill/>
          <a:ln w="9525">
            <a:noFill/>
            <a:miter lim="800000"/>
            <a:headEnd/>
            <a:tailEnd/>
          </a:ln>
        </p:spPr>
        <p:txBody>
          <a:bodyPr lIns="117226" tIns="58613" rIns="117226" bIns="58613">
            <a:spAutoFit/>
          </a:bodyPr>
          <a:lstStyle/>
          <a:p>
            <a:pPr algn="ctr" defTabSz="1171575"/>
            <a:r>
              <a:rPr lang="en-US" altLang="zh-CN" sz="2100">
                <a:latin typeface="Times New Roman" pitchFamily="18" charset="0"/>
                <a:ea typeface="楷体" pitchFamily="49" charset="-122"/>
              </a:rPr>
              <a:t>“</a:t>
            </a:r>
            <a:r>
              <a:rPr lang="zh-CN" altLang="en-US" sz="2100">
                <a:latin typeface="Times New Roman" pitchFamily="18" charset="0"/>
                <a:ea typeface="楷体" pitchFamily="49" charset="-122"/>
              </a:rPr>
              <a:t>神舟一号</a:t>
            </a:r>
            <a:r>
              <a:rPr lang="en-US" altLang="zh-CN" sz="2100">
                <a:latin typeface="Times New Roman" pitchFamily="18" charset="0"/>
                <a:ea typeface="楷体" pitchFamily="49" charset="-122"/>
              </a:rPr>
              <a:t>”</a:t>
            </a:r>
            <a:r>
              <a:rPr lang="zh-CN" altLang="en-US" sz="2100">
                <a:latin typeface="Times New Roman" pitchFamily="18" charset="0"/>
                <a:ea typeface="楷体" pitchFamily="49" charset="-122"/>
              </a:rPr>
              <a:t>发射成功</a:t>
            </a:r>
          </a:p>
        </p:txBody>
      </p:sp>
      <p:sp>
        <p:nvSpPr>
          <p:cNvPr id="44057" name="文本框 39"/>
          <p:cNvSpPr txBox="1">
            <a:spLocks noChangeArrowheads="1"/>
          </p:cNvSpPr>
          <p:nvPr/>
        </p:nvSpPr>
        <p:spPr bwMode="auto">
          <a:xfrm>
            <a:off x="1600200" y="3114675"/>
            <a:ext cx="1360488" cy="438150"/>
          </a:xfrm>
          <a:prstGeom prst="rect">
            <a:avLst/>
          </a:prstGeom>
          <a:noFill/>
          <a:ln w="9525">
            <a:noFill/>
            <a:miter lim="800000"/>
            <a:headEnd/>
            <a:tailEnd/>
          </a:ln>
        </p:spPr>
        <p:txBody>
          <a:bodyPr lIns="117226" tIns="58613" rIns="117226" bIns="58613">
            <a:spAutoFit/>
          </a:bodyPr>
          <a:lstStyle/>
          <a:p>
            <a:pPr algn="ctr" defTabSz="1171575"/>
            <a:r>
              <a:rPr lang="zh-CN" altLang="zh-CN" sz="2100" b="1" noProof="1">
                <a:solidFill>
                  <a:srgbClr val="0000FF"/>
                </a:solidFill>
                <a:latin typeface="Times New Roman" pitchFamily="18" charset="0"/>
                <a:ea typeface="楷体" pitchFamily="49" charset="-122"/>
              </a:rPr>
              <a:t>196</a:t>
            </a:r>
            <a:r>
              <a:rPr lang="en-US" altLang="zh-CN" sz="2100" b="1">
                <a:solidFill>
                  <a:srgbClr val="0000FF"/>
                </a:solidFill>
                <a:latin typeface="Times New Roman" pitchFamily="18" charset="0"/>
                <a:ea typeface="楷体" pitchFamily="49" charset="-122"/>
              </a:rPr>
              <a:t>6</a:t>
            </a:r>
            <a:r>
              <a:rPr lang="zh-CN" altLang="en-US" sz="2100" b="1">
                <a:solidFill>
                  <a:srgbClr val="0000FF"/>
                </a:solidFill>
                <a:latin typeface="Times New Roman" pitchFamily="18" charset="0"/>
                <a:ea typeface="楷体" pitchFamily="49" charset="-122"/>
              </a:rPr>
              <a:t>年</a:t>
            </a:r>
            <a:endParaRPr lang="en-US" sz="2100" b="1">
              <a:solidFill>
                <a:srgbClr val="0000FF"/>
              </a:solidFill>
              <a:latin typeface="Times New Roman" pitchFamily="18" charset="0"/>
              <a:ea typeface="楷体" pitchFamily="49" charset="-122"/>
            </a:endParaRPr>
          </a:p>
        </p:txBody>
      </p:sp>
      <p:cxnSp>
        <p:nvCxnSpPr>
          <p:cNvPr id="11" name="直接连接符 10"/>
          <p:cNvCxnSpPr/>
          <p:nvPr/>
        </p:nvCxnSpPr>
        <p:spPr>
          <a:xfrm flipV="1">
            <a:off x="2152650" y="2965450"/>
            <a:ext cx="11113" cy="146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060" name="文本框 39"/>
          <p:cNvSpPr txBox="1">
            <a:spLocks noChangeArrowheads="1"/>
          </p:cNvSpPr>
          <p:nvPr/>
        </p:nvSpPr>
        <p:spPr bwMode="auto">
          <a:xfrm>
            <a:off x="2452688" y="3463925"/>
            <a:ext cx="1360487" cy="438150"/>
          </a:xfrm>
          <a:prstGeom prst="rect">
            <a:avLst/>
          </a:prstGeom>
          <a:noFill/>
          <a:ln w="9525">
            <a:noFill/>
            <a:miter lim="800000"/>
            <a:headEnd/>
            <a:tailEnd/>
          </a:ln>
        </p:spPr>
        <p:txBody>
          <a:bodyPr lIns="117226" tIns="58613" rIns="117226" bIns="58613">
            <a:spAutoFit/>
          </a:bodyPr>
          <a:lstStyle/>
          <a:p>
            <a:pPr algn="ctr" defTabSz="1171575"/>
            <a:r>
              <a:rPr lang="zh-CN" altLang="zh-CN" sz="2100" b="1" noProof="1">
                <a:solidFill>
                  <a:srgbClr val="FF0000"/>
                </a:solidFill>
                <a:latin typeface="Times New Roman" pitchFamily="18" charset="0"/>
                <a:ea typeface="楷体" pitchFamily="49" charset="-122"/>
              </a:rPr>
              <a:t>196</a:t>
            </a:r>
            <a:r>
              <a:rPr lang="en-US" altLang="zh-CN" sz="2100" b="1">
                <a:solidFill>
                  <a:srgbClr val="FF0000"/>
                </a:solidFill>
                <a:latin typeface="Times New Roman" pitchFamily="18" charset="0"/>
                <a:ea typeface="楷体" pitchFamily="49" charset="-122"/>
              </a:rPr>
              <a:t>7</a:t>
            </a:r>
            <a:r>
              <a:rPr lang="zh-CN" altLang="en-US" sz="2100" b="1">
                <a:solidFill>
                  <a:srgbClr val="FF0000"/>
                </a:solidFill>
                <a:latin typeface="Times New Roman" pitchFamily="18" charset="0"/>
                <a:ea typeface="楷体" pitchFamily="49" charset="-122"/>
              </a:rPr>
              <a:t>年</a:t>
            </a:r>
            <a:endParaRPr lang="en-US" sz="2100" b="1">
              <a:solidFill>
                <a:srgbClr val="FF0000"/>
              </a:solidFill>
              <a:latin typeface="Times New Roman" pitchFamily="18" charset="0"/>
              <a:ea typeface="楷体" pitchFamily="49" charset="-122"/>
            </a:endParaRPr>
          </a:p>
        </p:txBody>
      </p:sp>
      <p:cxnSp>
        <p:nvCxnSpPr>
          <p:cNvPr id="3" name="直接连接符 9"/>
          <p:cNvCxnSpPr/>
          <p:nvPr/>
        </p:nvCxnSpPr>
        <p:spPr>
          <a:xfrm flipV="1">
            <a:off x="2711450" y="3819525"/>
            <a:ext cx="182563" cy="2063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062" name="文本框 15"/>
          <p:cNvSpPr txBox="1">
            <a:spLocks noChangeArrowheads="1"/>
          </p:cNvSpPr>
          <p:nvPr/>
        </p:nvSpPr>
        <p:spPr bwMode="auto">
          <a:xfrm>
            <a:off x="1900238" y="3917950"/>
            <a:ext cx="1358900" cy="758825"/>
          </a:xfrm>
          <a:prstGeom prst="rect">
            <a:avLst/>
          </a:prstGeom>
          <a:noFill/>
          <a:ln w="9525">
            <a:noFill/>
            <a:miter lim="800000"/>
            <a:headEnd/>
            <a:tailEnd/>
          </a:ln>
        </p:spPr>
        <p:txBody>
          <a:bodyPr lIns="117226" tIns="58613" rIns="117226" bIns="58613">
            <a:spAutoFit/>
          </a:bodyPr>
          <a:lstStyle/>
          <a:p>
            <a:pPr defTabSz="1171575"/>
            <a:r>
              <a:rPr lang="zh-CN" altLang="en-US" sz="2100">
                <a:latin typeface="Times New Roman" pitchFamily="18" charset="0"/>
                <a:ea typeface="楷体" pitchFamily="49" charset="-122"/>
              </a:rPr>
              <a:t>第一颗</a:t>
            </a:r>
          </a:p>
          <a:p>
            <a:pPr defTabSz="1171575"/>
            <a:r>
              <a:rPr lang="zh-CN" altLang="en-US" sz="2100">
                <a:latin typeface="Times New Roman" pitchFamily="18" charset="0"/>
                <a:ea typeface="楷体" pitchFamily="49" charset="-122"/>
              </a:rPr>
              <a:t>氢弹</a:t>
            </a:r>
            <a:endParaRPr lang="zh-CN" altLang="zh-CN" sz="2100">
              <a:latin typeface="Times New Roman" pitchFamily="18" charset="0"/>
              <a:ea typeface="楷体" pitchFamily="49" charset="-122"/>
            </a:endParaRPr>
          </a:p>
        </p:txBody>
      </p:sp>
      <p:sp>
        <p:nvSpPr>
          <p:cNvPr id="44063" name="文本框 42"/>
          <p:cNvSpPr txBox="1">
            <a:spLocks noChangeArrowheads="1"/>
          </p:cNvSpPr>
          <p:nvPr/>
        </p:nvSpPr>
        <p:spPr bwMode="auto">
          <a:xfrm>
            <a:off x="6829425" y="3165475"/>
            <a:ext cx="1354138" cy="438150"/>
          </a:xfrm>
          <a:prstGeom prst="rect">
            <a:avLst/>
          </a:prstGeom>
          <a:noFill/>
          <a:ln w="9525">
            <a:noFill/>
            <a:miter lim="800000"/>
            <a:headEnd/>
            <a:tailEnd/>
          </a:ln>
        </p:spPr>
        <p:txBody>
          <a:bodyPr lIns="117226" tIns="58613" rIns="117226" bIns="58613">
            <a:spAutoFit/>
          </a:bodyPr>
          <a:lstStyle/>
          <a:p>
            <a:pPr algn="ctr" defTabSz="1171575"/>
            <a:r>
              <a:rPr lang="en-US" altLang="zh-CN" sz="2100" b="1">
                <a:solidFill>
                  <a:srgbClr val="0000FF"/>
                </a:solidFill>
                <a:latin typeface="Times New Roman" pitchFamily="18" charset="0"/>
                <a:ea typeface="楷体" pitchFamily="49" charset="-122"/>
              </a:rPr>
              <a:t>200</a:t>
            </a:r>
            <a:r>
              <a:rPr lang="en-US" altLang="zh-CN" sz="2100" b="1" noProof="1">
                <a:solidFill>
                  <a:srgbClr val="0000FF"/>
                </a:solidFill>
                <a:latin typeface="Times New Roman" pitchFamily="18" charset="0"/>
                <a:ea typeface="楷体" pitchFamily="49" charset="-122"/>
              </a:rPr>
              <a:t>3</a:t>
            </a:r>
            <a:r>
              <a:rPr lang="zh-CN" altLang="en-US" sz="2100" b="1" noProof="1">
                <a:solidFill>
                  <a:srgbClr val="0000FF"/>
                </a:solidFill>
                <a:latin typeface="Times New Roman" pitchFamily="18" charset="0"/>
                <a:ea typeface="楷体" pitchFamily="49" charset="-122"/>
              </a:rPr>
              <a:t>年</a:t>
            </a:r>
          </a:p>
        </p:txBody>
      </p:sp>
      <p:sp>
        <p:nvSpPr>
          <p:cNvPr id="44064" name="文本框 42"/>
          <p:cNvSpPr txBox="1">
            <a:spLocks noChangeArrowheads="1"/>
          </p:cNvSpPr>
          <p:nvPr/>
        </p:nvSpPr>
        <p:spPr bwMode="auto">
          <a:xfrm>
            <a:off x="7804150" y="3422650"/>
            <a:ext cx="1354138" cy="438150"/>
          </a:xfrm>
          <a:prstGeom prst="rect">
            <a:avLst/>
          </a:prstGeom>
          <a:noFill/>
          <a:ln w="9525">
            <a:noFill/>
            <a:miter lim="800000"/>
            <a:headEnd/>
            <a:tailEnd/>
          </a:ln>
        </p:spPr>
        <p:txBody>
          <a:bodyPr lIns="117226" tIns="58613" rIns="117226" bIns="58613">
            <a:spAutoFit/>
          </a:bodyPr>
          <a:lstStyle/>
          <a:p>
            <a:pPr algn="ctr" defTabSz="1171575"/>
            <a:r>
              <a:rPr lang="en-US" altLang="zh-CN" sz="2100" b="1">
                <a:solidFill>
                  <a:srgbClr val="FF0000"/>
                </a:solidFill>
                <a:latin typeface="Times New Roman" pitchFamily="18" charset="0"/>
                <a:ea typeface="楷体" pitchFamily="49" charset="-122"/>
              </a:rPr>
              <a:t>2008</a:t>
            </a:r>
            <a:r>
              <a:rPr lang="zh-CN" altLang="en-US" sz="2100" b="1" noProof="1">
                <a:solidFill>
                  <a:srgbClr val="FF0000"/>
                </a:solidFill>
                <a:latin typeface="Times New Roman" pitchFamily="18" charset="0"/>
                <a:ea typeface="楷体" pitchFamily="49" charset="-122"/>
              </a:rPr>
              <a:t>年</a:t>
            </a:r>
          </a:p>
        </p:txBody>
      </p:sp>
      <p:sp>
        <p:nvSpPr>
          <p:cNvPr id="44065" name="文本框 32"/>
          <p:cNvSpPr txBox="1">
            <a:spLocks noChangeArrowheads="1"/>
          </p:cNvSpPr>
          <p:nvPr/>
        </p:nvSpPr>
        <p:spPr bwMode="auto">
          <a:xfrm>
            <a:off x="6842125" y="2305050"/>
            <a:ext cx="1487488" cy="758825"/>
          </a:xfrm>
          <a:prstGeom prst="rect">
            <a:avLst/>
          </a:prstGeom>
          <a:noFill/>
          <a:ln w="9525">
            <a:noFill/>
            <a:miter lim="800000"/>
            <a:headEnd/>
            <a:tailEnd/>
          </a:ln>
        </p:spPr>
        <p:txBody>
          <a:bodyPr lIns="117226" tIns="58613" rIns="117226" bIns="58613">
            <a:spAutoFit/>
          </a:bodyPr>
          <a:lstStyle/>
          <a:p>
            <a:pPr algn="ctr" defTabSz="1171575"/>
            <a:r>
              <a:rPr lang="en-US" altLang="zh-CN" sz="2100">
                <a:latin typeface="Times New Roman" pitchFamily="18" charset="0"/>
                <a:ea typeface="楷体" pitchFamily="49" charset="-122"/>
              </a:rPr>
              <a:t>“</a:t>
            </a:r>
            <a:r>
              <a:rPr lang="zh-CN" altLang="en-US" sz="2100">
                <a:latin typeface="Times New Roman" pitchFamily="18" charset="0"/>
                <a:ea typeface="楷体" pitchFamily="49" charset="-122"/>
              </a:rPr>
              <a:t>神舟五号</a:t>
            </a:r>
            <a:r>
              <a:rPr lang="en-US" altLang="zh-CN" sz="2100">
                <a:latin typeface="Times New Roman" pitchFamily="18" charset="0"/>
                <a:ea typeface="楷体" pitchFamily="49" charset="-122"/>
              </a:rPr>
              <a:t>”</a:t>
            </a:r>
            <a:r>
              <a:rPr lang="zh-CN" altLang="en-US" sz="2100">
                <a:latin typeface="Times New Roman" pitchFamily="18" charset="0"/>
                <a:ea typeface="楷体" pitchFamily="49" charset="-122"/>
              </a:rPr>
              <a:t>杨利伟</a:t>
            </a:r>
          </a:p>
        </p:txBody>
      </p:sp>
      <p:cxnSp>
        <p:nvCxnSpPr>
          <p:cNvPr id="5" name="直接连接符 31"/>
          <p:cNvCxnSpPr/>
          <p:nvPr/>
        </p:nvCxnSpPr>
        <p:spPr>
          <a:xfrm flipV="1">
            <a:off x="7562850" y="2941638"/>
            <a:ext cx="11113" cy="146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接连接符 31"/>
          <p:cNvCxnSpPr/>
          <p:nvPr/>
        </p:nvCxnSpPr>
        <p:spPr>
          <a:xfrm flipV="1">
            <a:off x="8223250" y="3830638"/>
            <a:ext cx="11113" cy="146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068" name="文本框 32"/>
          <p:cNvSpPr txBox="1">
            <a:spLocks noChangeArrowheads="1"/>
          </p:cNvSpPr>
          <p:nvPr/>
        </p:nvSpPr>
        <p:spPr bwMode="auto">
          <a:xfrm>
            <a:off x="7396163" y="3903663"/>
            <a:ext cx="1487487" cy="758825"/>
          </a:xfrm>
          <a:prstGeom prst="rect">
            <a:avLst/>
          </a:prstGeom>
          <a:noFill/>
          <a:ln w="9525">
            <a:noFill/>
            <a:miter lim="800000"/>
            <a:headEnd/>
            <a:tailEnd/>
          </a:ln>
        </p:spPr>
        <p:txBody>
          <a:bodyPr lIns="117226" tIns="58613" rIns="117226" bIns="58613">
            <a:spAutoFit/>
          </a:bodyPr>
          <a:lstStyle/>
          <a:p>
            <a:pPr algn="ctr" defTabSz="1171575"/>
            <a:r>
              <a:rPr lang="en-US" altLang="zh-CN" sz="2100">
                <a:latin typeface="Times New Roman" pitchFamily="18" charset="0"/>
                <a:ea typeface="楷体" pitchFamily="49" charset="-122"/>
              </a:rPr>
              <a:t>“</a:t>
            </a:r>
            <a:r>
              <a:rPr lang="zh-CN" altLang="en-US" sz="2100">
                <a:latin typeface="Times New Roman" pitchFamily="18" charset="0"/>
                <a:ea typeface="楷体" pitchFamily="49" charset="-122"/>
              </a:rPr>
              <a:t>神舟七号</a:t>
            </a:r>
            <a:r>
              <a:rPr lang="en-US" altLang="zh-CN" sz="2100">
                <a:latin typeface="Times New Roman" pitchFamily="18" charset="0"/>
                <a:ea typeface="楷体" pitchFamily="49" charset="-122"/>
              </a:rPr>
              <a:t>”</a:t>
            </a:r>
            <a:r>
              <a:rPr lang="zh-CN" altLang="en-US" sz="2100">
                <a:latin typeface="Times New Roman" pitchFamily="18" charset="0"/>
                <a:ea typeface="楷体" pitchFamily="49" charset="-122"/>
              </a:rPr>
              <a:t>翟志刚</a:t>
            </a:r>
          </a:p>
        </p:txBody>
      </p:sp>
      <p:sp>
        <p:nvSpPr>
          <p:cNvPr id="44069" name="文本框 42"/>
          <p:cNvSpPr txBox="1">
            <a:spLocks noChangeArrowheads="1"/>
          </p:cNvSpPr>
          <p:nvPr/>
        </p:nvSpPr>
        <p:spPr bwMode="auto">
          <a:xfrm>
            <a:off x="8932863" y="3154363"/>
            <a:ext cx="1354137" cy="438150"/>
          </a:xfrm>
          <a:prstGeom prst="rect">
            <a:avLst/>
          </a:prstGeom>
          <a:noFill/>
          <a:ln w="9525">
            <a:noFill/>
            <a:miter lim="800000"/>
            <a:headEnd/>
            <a:tailEnd/>
          </a:ln>
        </p:spPr>
        <p:txBody>
          <a:bodyPr lIns="117226" tIns="58613" rIns="117226" bIns="58613">
            <a:spAutoFit/>
          </a:bodyPr>
          <a:lstStyle/>
          <a:p>
            <a:pPr algn="ctr" defTabSz="1171575"/>
            <a:r>
              <a:rPr lang="en-US" altLang="zh-CN" sz="2100" b="1">
                <a:solidFill>
                  <a:srgbClr val="0000FF"/>
                </a:solidFill>
                <a:latin typeface="Times New Roman" pitchFamily="18" charset="0"/>
                <a:ea typeface="楷体" pitchFamily="49" charset="-122"/>
              </a:rPr>
              <a:t>2015</a:t>
            </a:r>
            <a:r>
              <a:rPr lang="zh-CN" altLang="en-US" sz="2100" b="1" noProof="1">
                <a:solidFill>
                  <a:srgbClr val="0000FF"/>
                </a:solidFill>
                <a:latin typeface="Times New Roman" pitchFamily="18" charset="0"/>
                <a:ea typeface="楷体" pitchFamily="49" charset="-122"/>
              </a:rPr>
              <a:t>年</a:t>
            </a:r>
          </a:p>
        </p:txBody>
      </p:sp>
      <p:cxnSp>
        <p:nvCxnSpPr>
          <p:cNvPr id="9" name="直接连接符 31"/>
          <p:cNvCxnSpPr/>
          <p:nvPr/>
        </p:nvCxnSpPr>
        <p:spPr>
          <a:xfrm flipV="1">
            <a:off x="9632950" y="2978150"/>
            <a:ext cx="11113" cy="146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071" name="文本框 32"/>
          <p:cNvSpPr txBox="1">
            <a:spLocks noChangeArrowheads="1"/>
          </p:cNvSpPr>
          <p:nvPr/>
        </p:nvSpPr>
        <p:spPr bwMode="auto">
          <a:xfrm>
            <a:off x="8562975" y="1965325"/>
            <a:ext cx="2171700" cy="1079500"/>
          </a:xfrm>
          <a:prstGeom prst="rect">
            <a:avLst/>
          </a:prstGeom>
          <a:noFill/>
          <a:ln w="9525">
            <a:noFill/>
            <a:miter lim="800000"/>
            <a:headEnd/>
            <a:tailEnd/>
          </a:ln>
        </p:spPr>
        <p:txBody>
          <a:bodyPr lIns="117226" tIns="58613" rIns="117226" bIns="58613">
            <a:spAutoFit/>
          </a:bodyPr>
          <a:lstStyle/>
          <a:p>
            <a:pPr algn="ctr" defTabSz="1171575"/>
            <a:r>
              <a:rPr lang="zh-CN" altLang="en-US" sz="2100">
                <a:latin typeface="Times New Roman" pitchFamily="18" charset="0"/>
                <a:ea typeface="楷体" pitchFamily="49" charset="-122"/>
              </a:rPr>
              <a:t>屠呦呦</a:t>
            </a:r>
          </a:p>
          <a:p>
            <a:pPr algn="ctr" defTabSz="1171575"/>
            <a:r>
              <a:rPr lang="zh-CN" altLang="en-US" sz="2100">
                <a:latin typeface="Times New Roman" pitchFamily="18" charset="0"/>
                <a:ea typeface="楷体" pitchFamily="49" charset="-122"/>
              </a:rPr>
              <a:t>诺贝尔生理学</a:t>
            </a:r>
          </a:p>
          <a:p>
            <a:pPr algn="ctr" defTabSz="1171575"/>
            <a:r>
              <a:rPr lang="zh-CN" altLang="en-US" sz="2100">
                <a:latin typeface="Times New Roman" pitchFamily="18" charset="0"/>
                <a:ea typeface="楷体" pitchFamily="49" charset="-122"/>
              </a:rPr>
              <a:t>或医学奖</a:t>
            </a:r>
          </a:p>
        </p:txBody>
      </p:sp>
    </p:spTree>
    <p:custDataLst>
      <p:tags r:id="rId1"/>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a:grpSpLocks/>
          </p:cNvGrpSpPr>
          <p:nvPr/>
        </p:nvGrpSpPr>
        <p:grpSpPr bwMode="auto">
          <a:xfrm>
            <a:off x="800100" y="1543050"/>
            <a:ext cx="11142663" cy="590550"/>
            <a:chOff x="945" y="1575"/>
            <a:chExt cx="13160" cy="773"/>
          </a:xfrm>
        </p:grpSpPr>
        <p:pic>
          <p:nvPicPr>
            <p:cNvPr id="45059" name="图片 9" descr="面对面版式标 (8)"/>
            <p:cNvPicPr>
              <a:picLocks noChangeAspect="1" noChangeArrowheads="1"/>
            </p:cNvPicPr>
            <p:nvPr/>
          </p:nvPicPr>
          <p:blipFill>
            <a:blip r:embed="rId3"/>
            <a:srcRect/>
            <a:stretch>
              <a:fillRect/>
            </a:stretch>
          </p:blipFill>
          <p:spPr bwMode="auto">
            <a:xfrm>
              <a:off x="945" y="1600"/>
              <a:ext cx="2082" cy="724"/>
            </a:xfrm>
            <a:prstGeom prst="rect">
              <a:avLst/>
            </a:prstGeom>
            <a:noFill/>
            <a:ln w="9525">
              <a:noFill/>
              <a:miter lim="800000"/>
              <a:headEnd/>
              <a:tailEnd/>
            </a:ln>
          </p:spPr>
        </p:pic>
        <p:sp>
          <p:nvSpPr>
            <p:cNvPr id="45060" name="文本框 6"/>
            <p:cNvSpPr txBox="1">
              <a:spLocks noChangeArrowheads="1"/>
            </p:cNvSpPr>
            <p:nvPr/>
          </p:nvSpPr>
          <p:spPr bwMode="auto">
            <a:xfrm>
              <a:off x="946" y="1575"/>
              <a:ext cx="13159" cy="773"/>
            </a:xfrm>
            <a:prstGeom prst="rect">
              <a:avLst/>
            </a:prstGeom>
            <a:noFill/>
            <a:ln w="9525">
              <a:noFill/>
              <a:miter lim="800000"/>
              <a:headEnd/>
              <a:tailEnd/>
            </a:ln>
          </p:spPr>
          <p:txBody>
            <a:bodyPr lIns="117226" tIns="58613" rIns="117226" bIns="58613">
              <a:spAutoFit/>
            </a:bodyPr>
            <a:lstStyle/>
            <a:p>
              <a:pPr defTabSz="1171575"/>
              <a:r>
                <a:rPr lang="zh-CN" altLang="en-US" sz="3300" b="1" dirty="0">
                  <a:solidFill>
                    <a:schemeClr val="bg1"/>
                  </a:solidFill>
                  <a:latin typeface="黑体" pitchFamily="49" charset="-122"/>
                  <a:ea typeface="黑体" pitchFamily="49" charset="-122"/>
                </a:rPr>
                <a:t>考点  </a:t>
              </a:r>
              <a:r>
                <a:rPr lang="zh-CN" altLang="zh-CN" sz="3300" b="1" dirty="0">
                  <a:latin typeface="楷体" pitchFamily="49" charset="-122"/>
                  <a:ea typeface="楷体" pitchFamily="49" charset="-122"/>
                </a:rPr>
                <a:t>1 “</a:t>
              </a:r>
              <a:r>
                <a:rPr lang="zh-CN" altLang="en-US" sz="3300" b="1" dirty="0">
                  <a:latin typeface="楷体" pitchFamily="49" charset="-122"/>
                  <a:ea typeface="楷体" pitchFamily="49" charset="-122"/>
                </a:rPr>
                <a:t>两弹一星”</a:t>
              </a:r>
              <a:r>
                <a:rPr lang="zh-CN" altLang="zh-CN" sz="3300" dirty="0">
                  <a:latin typeface="仿宋" pitchFamily="49" charset="-122"/>
                  <a:ea typeface="仿宋" pitchFamily="49" charset="-122"/>
                </a:rPr>
                <a:t>(</a:t>
              </a:r>
              <a:r>
                <a:rPr lang="zh-CN" altLang="en-US" sz="3300" dirty="0">
                  <a:latin typeface="仿宋" pitchFamily="49" charset="-122"/>
                  <a:ea typeface="仿宋" pitchFamily="49" charset="-122"/>
                </a:rPr>
                <a:t>识记</a:t>
              </a:r>
              <a:r>
                <a:rPr lang="zh-CN" altLang="zh-CN" sz="3300" dirty="0">
                  <a:latin typeface="仿宋" pitchFamily="49" charset="-122"/>
                  <a:ea typeface="仿宋" pitchFamily="49" charset="-122"/>
                </a:rPr>
                <a:t>)   </a:t>
              </a:r>
            </a:p>
          </p:txBody>
        </p:sp>
      </p:grpSp>
      <p:graphicFrame>
        <p:nvGraphicFramePr>
          <p:cNvPr id="45086" name="Group 30"/>
          <p:cNvGraphicFramePr>
            <a:graphicFrameLocks noGrp="1"/>
          </p:cNvGraphicFramePr>
          <p:nvPr>
            <p:extLst>
              <p:ext uri="{D42A27DB-BD31-4B8C-83A1-F6EECF244321}">
                <p14:modId xmlns:p14="http://schemas.microsoft.com/office/powerpoint/2010/main" val="44184174"/>
              </p:ext>
            </p:extLst>
          </p:nvPr>
        </p:nvGraphicFramePr>
        <p:xfrm>
          <a:off x="38100" y="2244725"/>
          <a:ext cx="11904663" cy="3424062"/>
        </p:xfrm>
        <a:graphic>
          <a:graphicData uri="http://schemas.openxmlformats.org/drawingml/2006/table">
            <a:tbl>
              <a:tblPr/>
              <a:tblGrid>
                <a:gridCol w="1160463"/>
                <a:gridCol w="9372600"/>
                <a:gridCol w="1371600"/>
              </a:tblGrid>
              <a:tr h="354013">
                <a:tc>
                  <a:txBody>
                    <a:bodyPr/>
                    <a:lstStyle/>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黑体" pitchFamily="49" charset="-122"/>
                          <a:ea typeface="黑体" pitchFamily="49" charset="-122"/>
                          <a:cs typeface="等线"/>
                          <a:sym typeface="+mn-ea"/>
                        </a:rPr>
                        <a:t>含义</a:t>
                      </a:r>
                    </a:p>
                  </a:txBody>
                  <a:tcPr marL="117235" marR="117235" marT="58613" marB="5861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3200" b="0" i="0" u="none" strike="noStrike" cap="none" normalizeH="0" baseline="0" dirty="0" smtClean="0">
                          <a:ln>
                            <a:noFill/>
                          </a:ln>
                          <a:solidFill>
                            <a:schemeClr val="tx1"/>
                          </a:solidFill>
                          <a:effectLst/>
                          <a:latin typeface="等线"/>
                          <a:ea typeface="等线"/>
                          <a:cs typeface="等线"/>
                          <a:sym typeface="+mn-ea"/>
                        </a:rPr>
                        <a:t>指</a:t>
                      </a:r>
                      <a:r>
                        <a:rPr kumimoji="0" lang="zh-CN" altLang="en-US" sz="3200" b="1" i="0" u="none" strike="noStrike" cap="none" normalizeH="0" baseline="0" dirty="0" smtClean="0">
                          <a:ln>
                            <a:noFill/>
                          </a:ln>
                          <a:solidFill>
                            <a:srgbClr val="FF0000"/>
                          </a:solidFill>
                          <a:effectLst/>
                          <a:latin typeface="楷体" pitchFamily="49" charset="-122"/>
                          <a:ea typeface="等线"/>
                          <a:cs typeface="等线"/>
                          <a:sym typeface="+mn-ea"/>
                        </a:rPr>
                        <a:t>核弹（原子弹和氢弹）</a:t>
                      </a:r>
                      <a:r>
                        <a:rPr kumimoji="0" lang="zh-CN" altLang="en-US" sz="3200" b="0" i="0" u="none" strike="noStrike" cap="none" normalizeH="0" baseline="0" dirty="0" smtClean="0">
                          <a:ln>
                            <a:noFill/>
                          </a:ln>
                          <a:solidFill>
                            <a:schemeClr val="tx1"/>
                          </a:solidFill>
                          <a:effectLst/>
                          <a:latin typeface="等线"/>
                          <a:ea typeface="等线"/>
                          <a:cs typeface="等线"/>
                          <a:sym typeface="+mn-ea"/>
                        </a:rPr>
                        <a:t>、</a:t>
                      </a:r>
                      <a:r>
                        <a:rPr kumimoji="0" lang="zh-CN" altLang="en-US" sz="3200" b="1" i="0" u="none" strike="noStrike" cap="none" normalizeH="0" baseline="0" dirty="0" smtClean="0">
                          <a:ln>
                            <a:noFill/>
                          </a:ln>
                          <a:solidFill>
                            <a:srgbClr val="FF0000"/>
                          </a:solidFill>
                          <a:effectLst/>
                          <a:latin typeface="楷体" pitchFamily="49" charset="-122"/>
                          <a:ea typeface="等线"/>
                          <a:cs typeface="等线"/>
                          <a:sym typeface="+mn-ea"/>
                        </a:rPr>
                        <a:t>导弹</a:t>
                      </a:r>
                      <a:r>
                        <a:rPr kumimoji="0" lang="zh-CN" altLang="en-US" sz="3200" b="0" i="0" u="none" strike="noStrike" cap="none" normalizeH="0" baseline="0" dirty="0" smtClean="0">
                          <a:ln>
                            <a:noFill/>
                          </a:ln>
                          <a:solidFill>
                            <a:schemeClr val="tx1"/>
                          </a:solidFill>
                          <a:effectLst/>
                          <a:latin typeface="等线"/>
                          <a:ea typeface="等线"/>
                          <a:cs typeface="等线"/>
                          <a:sym typeface="+mn-ea"/>
                        </a:rPr>
                        <a:t>和</a:t>
                      </a:r>
                      <a:r>
                        <a:rPr kumimoji="0" lang="zh-CN" altLang="en-US" sz="3200" b="1" i="0" u="none" strike="noStrike" cap="none" normalizeH="0" baseline="0" dirty="0" smtClean="0">
                          <a:ln>
                            <a:noFill/>
                          </a:ln>
                          <a:solidFill>
                            <a:srgbClr val="FF0000"/>
                          </a:solidFill>
                          <a:effectLst/>
                          <a:latin typeface="楷体" pitchFamily="49" charset="-122"/>
                          <a:ea typeface="等线"/>
                          <a:cs typeface="等线"/>
                          <a:sym typeface="+mn-ea"/>
                        </a:rPr>
                        <a:t>人造地球卫星</a:t>
                      </a:r>
                    </a:p>
                  </a:txBody>
                  <a:tcPr marL="117235" marR="117235" marT="58613" marB="5861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r>
              <a:tr h="561975">
                <a:tc>
                  <a:txBody>
                    <a:bodyPr/>
                    <a:lstStyle/>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000" b="0" i="0" u="none" strike="noStrike" cap="none" normalizeH="0" baseline="0" smtClean="0">
                          <a:ln>
                            <a:noFill/>
                          </a:ln>
                          <a:solidFill>
                            <a:schemeClr val="tx1"/>
                          </a:solidFill>
                          <a:effectLst/>
                          <a:latin typeface="黑体" pitchFamily="49" charset="-122"/>
                          <a:ea typeface="黑体" pitchFamily="49" charset="-122"/>
                          <a:cs typeface="等线"/>
                          <a:sym typeface="+mn-ea"/>
                        </a:rPr>
                        <a:t>原子弹</a:t>
                      </a:r>
                    </a:p>
                  </a:txBody>
                  <a:tcPr marL="117235" marR="117235" marT="58613" marB="5861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3200" b="0" i="0" u="none" strike="noStrike" cap="none" normalizeH="0" baseline="0" dirty="0" smtClean="0">
                          <a:ln>
                            <a:noFill/>
                          </a:ln>
                          <a:solidFill>
                            <a:schemeClr val="tx1"/>
                          </a:solidFill>
                          <a:effectLst/>
                          <a:latin typeface="等线"/>
                          <a:ea typeface="等线"/>
                          <a:cs typeface="等线"/>
                          <a:sym typeface="+mn-ea"/>
                        </a:rPr>
                        <a:t>1964年10月16日，我国</a:t>
                      </a:r>
                      <a:r>
                        <a:rPr kumimoji="0" lang="zh-CN" altLang="en-US" sz="3200" b="1" i="0" u="none" strike="noStrike" cap="none" normalizeH="0" baseline="0" dirty="0" smtClean="0">
                          <a:ln>
                            <a:noFill/>
                          </a:ln>
                          <a:solidFill>
                            <a:srgbClr val="FF0000"/>
                          </a:solidFill>
                          <a:effectLst/>
                          <a:latin typeface="楷体" pitchFamily="49" charset="-122"/>
                          <a:ea typeface="等线"/>
                          <a:cs typeface="等线"/>
                          <a:sym typeface="+mn-ea"/>
                        </a:rPr>
                        <a:t>第一颗原子弹爆炸成功</a:t>
                      </a:r>
                      <a:r>
                        <a:rPr kumimoji="0" lang="zh-CN" altLang="en-US" sz="3200" b="0" i="0" u="none" strike="noStrike" cap="none" normalizeH="0" baseline="0" dirty="0" smtClean="0">
                          <a:ln>
                            <a:noFill/>
                          </a:ln>
                          <a:solidFill>
                            <a:schemeClr val="tx1"/>
                          </a:solidFill>
                          <a:effectLst/>
                          <a:latin typeface="等线"/>
                          <a:ea typeface="等线"/>
                          <a:cs typeface="等线"/>
                          <a:sym typeface="+mn-ea"/>
                        </a:rPr>
                        <a:t>。加强了我国的国防力量，打破了帝国主义的核垄断，对维护世界和平具有重要意义</a:t>
                      </a:r>
                      <a:endParaRPr kumimoji="0" lang="zh-CN" altLang="en-US" sz="3200" b="0" i="0" u="none" strike="noStrike" cap="none" normalizeH="0" baseline="0" dirty="0" smtClean="0">
                        <a:ln>
                          <a:noFill/>
                        </a:ln>
                        <a:solidFill>
                          <a:schemeClr val="tx1"/>
                        </a:solidFill>
                        <a:effectLst/>
                        <a:latin typeface="仿宋" pitchFamily="49" charset="-122"/>
                        <a:ea typeface="仿宋" pitchFamily="49" charset="-122"/>
                        <a:cs typeface="等线"/>
                        <a:sym typeface="+mn-ea"/>
                      </a:endParaRPr>
                    </a:p>
                  </a:txBody>
                  <a:tcPr marL="117235" marR="117235" marT="58613" marB="5861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rowSpan="2">
                  <a:txBody>
                    <a:bodyPr/>
                    <a:lstStyle/>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20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20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20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20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20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20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20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1600" b="0" i="0" u="none" strike="noStrike" cap="none" normalizeH="0" baseline="0" smtClean="0">
                          <a:ln>
                            <a:noFill/>
                          </a:ln>
                          <a:solidFill>
                            <a:schemeClr val="tx1"/>
                          </a:solidFill>
                          <a:effectLst/>
                          <a:latin typeface="楷体" pitchFamily="49" charset="-122"/>
                          <a:ea typeface="等线"/>
                          <a:cs typeface="等线"/>
                        </a:rPr>
                        <a:t>原子弹爆炸成功</a:t>
                      </a:r>
                    </a:p>
                  </a:txBody>
                  <a:tcPr marL="117235" marR="117235" marT="58613" marB="5861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695325">
                <a:tc>
                  <a:txBody>
                    <a:bodyPr/>
                    <a:lstStyle/>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000" b="0" i="0" u="none" strike="noStrike" cap="none" normalizeH="0" baseline="0" smtClean="0">
                          <a:ln>
                            <a:noFill/>
                          </a:ln>
                          <a:solidFill>
                            <a:schemeClr val="tx1"/>
                          </a:solidFill>
                          <a:effectLst/>
                          <a:latin typeface="黑体" pitchFamily="49" charset="-122"/>
                          <a:ea typeface="黑体" pitchFamily="49" charset="-122"/>
                          <a:cs typeface="等线"/>
                          <a:sym typeface="+mn-ea"/>
                        </a:rPr>
                        <a:t>导弹</a:t>
                      </a:r>
                    </a:p>
                  </a:txBody>
                  <a:tcPr marL="117235" marR="117235" marT="58613" marB="5861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3200" b="0" i="0" u="none" strike="noStrike" cap="none" normalizeH="0" baseline="0" smtClean="0">
                          <a:ln>
                            <a:noFill/>
                          </a:ln>
                          <a:solidFill>
                            <a:schemeClr val="tx1"/>
                          </a:solidFill>
                          <a:effectLst/>
                          <a:latin typeface="等线"/>
                          <a:ea typeface="等线"/>
                          <a:cs typeface="等线"/>
                          <a:sym typeface="+mn-ea"/>
                        </a:rPr>
                        <a:t>(1)</a:t>
                      </a:r>
                      <a:r>
                        <a:rPr kumimoji="0" lang="en-US" altLang="zh-CN" sz="3200" b="0" i="0" u="none" strike="noStrike" cap="none" normalizeH="0" baseline="0" smtClean="0">
                          <a:ln>
                            <a:noFill/>
                          </a:ln>
                          <a:solidFill>
                            <a:schemeClr val="tx1"/>
                          </a:solidFill>
                          <a:effectLst/>
                          <a:latin typeface="等线"/>
                          <a:ea typeface="等线"/>
                          <a:cs typeface="等线"/>
                          <a:sym typeface="+mn-ea"/>
                        </a:rPr>
                        <a:t>1966</a:t>
                      </a:r>
                      <a:r>
                        <a:rPr kumimoji="0" lang="zh-CN" altLang="en-US" sz="3200" b="0" i="0" u="none" strike="noStrike" cap="none" normalizeH="0" baseline="0" smtClean="0">
                          <a:ln>
                            <a:noFill/>
                          </a:ln>
                          <a:solidFill>
                            <a:schemeClr val="tx1"/>
                          </a:solidFill>
                          <a:effectLst/>
                          <a:latin typeface="等线"/>
                          <a:ea typeface="等线"/>
                          <a:cs typeface="等线"/>
                          <a:sym typeface="+mn-ea"/>
                        </a:rPr>
                        <a:t>年10月，装有核弹头的中近程地地导弹发射成功</a:t>
                      </a:r>
                    </a:p>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3200" b="0" i="0" u="none" strike="noStrike" cap="none" normalizeH="0" baseline="0" smtClean="0">
                          <a:ln>
                            <a:noFill/>
                          </a:ln>
                          <a:solidFill>
                            <a:schemeClr val="tx1"/>
                          </a:solidFill>
                          <a:effectLst/>
                          <a:latin typeface="等线"/>
                          <a:ea typeface="等线"/>
                          <a:cs typeface="等线"/>
                          <a:sym typeface="+mn-ea"/>
                        </a:rPr>
                        <a:t>(2)196</a:t>
                      </a:r>
                      <a:r>
                        <a:rPr kumimoji="0" lang="en-US" altLang="zh-CN" sz="3200" b="0" i="0" u="none" strike="noStrike" cap="none" normalizeH="0" baseline="0" smtClean="0">
                          <a:ln>
                            <a:noFill/>
                          </a:ln>
                          <a:solidFill>
                            <a:schemeClr val="tx1"/>
                          </a:solidFill>
                          <a:effectLst/>
                          <a:latin typeface="等线"/>
                          <a:ea typeface="等线"/>
                          <a:cs typeface="等线"/>
                          <a:sym typeface="+mn-ea"/>
                        </a:rPr>
                        <a:t>7</a:t>
                      </a:r>
                      <a:r>
                        <a:rPr kumimoji="0" lang="zh-CN" altLang="en-US" sz="3200" b="0" i="0" u="none" strike="noStrike" cap="none" normalizeH="0" baseline="0" smtClean="0">
                          <a:ln>
                            <a:noFill/>
                          </a:ln>
                          <a:solidFill>
                            <a:schemeClr val="tx1"/>
                          </a:solidFill>
                          <a:effectLst/>
                          <a:latin typeface="等线"/>
                          <a:ea typeface="等线"/>
                          <a:cs typeface="等线"/>
                          <a:sym typeface="+mn-ea"/>
                        </a:rPr>
                        <a:t>年，我国</a:t>
                      </a:r>
                      <a:r>
                        <a:rPr kumimoji="0" lang="zh-CN" altLang="en-US" sz="3200" b="1" i="0" u="none" strike="noStrike" cap="none" normalizeH="0" baseline="0" smtClean="0">
                          <a:ln>
                            <a:noFill/>
                          </a:ln>
                          <a:solidFill>
                            <a:srgbClr val="FF0000"/>
                          </a:solidFill>
                          <a:effectLst/>
                          <a:latin typeface="楷体" pitchFamily="49" charset="-122"/>
                          <a:ea typeface="等线"/>
                          <a:cs typeface="等线"/>
                          <a:sym typeface="+mn-ea"/>
                        </a:rPr>
                        <a:t>第一颗氢弹爆炸成功</a:t>
                      </a:r>
                      <a:r>
                        <a:rPr kumimoji="0" lang="zh-CN" altLang="en-US" sz="3200" b="0" i="0" u="none" strike="noStrike" cap="none" normalizeH="0" baseline="0" smtClean="0">
                          <a:ln>
                            <a:noFill/>
                          </a:ln>
                          <a:solidFill>
                            <a:schemeClr val="tx1"/>
                          </a:solidFill>
                          <a:effectLst/>
                          <a:latin typeface="等线"/>
                          <a:ea typeface="等线"/>
                          <a:cs typeface="等线"/>
                          <a:sym typeface="+mn-ea"/>
                        </a:rPr>
                        <a:t>。</a:t>
                      </a:r>
                    </a:p>
                  </a:txBody>
                  <a:tcPr marL="117235" marR="117235" marT="58613" marB="5861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vMerge="1">
                  <a:txBody>
                    <a:bodyPr/>
                    <a:lstStyle/>
                    <a:p>
                      <a:endParaRPr lang="zh-CN" altLang="en-US"/>
                    </a:p>
                  </a:txBody>
                  <a:tcPr/>
                </a:tc>
              </a:tr>
            </a:tbl>
          </a:graphicData>
        </a:graphic>
      </p:graphicFrame>
      <p:pic>
        <p:nvPicPr>
          <p:cNvPr id="3" name="图片 -2147482235" descr="C:\Documents and Settings\Administrator\桌面\2018湖南中考面对面历史\2018湖南中考面对面历史\18BQ120.TIF"/>
          <p:cNvPicPr>
            <a:picLocks noChangeAspect="1" noChangeArrowheads="1"/>
          </p:cNvPicPr>
          <p:nvPr/>
        </p:nvPicPr>
        <p:blipFill>
          <a:blip r:embed="rId4" r:link="rId5"/>
          <a:srcRect/>
          <a:stretch>
            <a:fillRect/>
          </a:stretch>
        </p:blipFill>
        <p:spPr bwMode="auto">
          <a:xfrm>
            <a:off x="10723563" y="3286125"/>
            <a:ext cx="1042987" cy="1363663"/>
          </a:xfrm>
          <a:prstGeom prst="rect">
            <a:avLst/>
          </a:prstGeom>
          <a:noFill/>
          <a:ln w="9525">
            <a:noFill/>
            <a:miter lim="800000"/>
            <a:headEnd/>
            <a:tailEnd/>
          </a:ln>
        </p:spPr>
      </p:pic>
      <p:grpSp>
        <p:nvGrpSpPr>
          <p:cNvPr id="10" name="组合 9"/>
          <p:cNvGrpSpPr>
            <a:grpSpLocks/>
          </p:cNvGrpSpPr>
          <p:nvPr/>
        </p:nvGrpSpPr>
        <p:grpSpPr bwMode="auto">
          <a:xfrm>
            <a:off x="203200" y="722313"/>
            <a:ext cx="3257550" cy="541337"/>
            <a:chOff x="774" y="1020"/>
            <a:chExt cx="4319" cy="1056"/>
          </a:xfrm>
        </p:grpSpPr>
        <p:pic>
          <p:nvPicPr>
            <p:cNvPr id="45079" name="图片 2" descr="面对面版式标 (9)"/>
            <p:cNvPicPr>
              <a:picLocks noChangeAspect="1" noChangeArrowheads="1"/>
            </p:cNvPicPr>
            <p:nvPr/>
          </p:nvPicPr>
          <p:blipFill>
            <a:blip r:embed="rId6"/>
            <a:srcRect/>
            <a:stretch>
              <a:fillRect/>
            </a:stretch>
          </p:blipFill>
          <p:spPr bwMode="auto">
            <a:xfrm>
              <a:off x="774" y="1020"/>
              <a:ext cx="3173" cy="1056"/>
            </a:xfrm>
            <a:prstGeom prst="rect">
              <a:avLst/>
            </a:prstGeom>
            <a:noFill/>
            <a:ln w="9525">
              <a:noFill/>
              <a:miter lim="800000"/>
              <a:headEnd/>
              <a:tailEnd/>
            </a:ln>
          </p:spPr>
        </p:pic>
        <p:sp>
          <p:nvSpPr>
            <p:cNvPr id="45080" name="文本框 4"/>
            <p:cNvSpPr txBox="1">
              <a:spLocks noChangeArrowheads="1"/>
            </p:cNvSpPr>
            <p:nvPr/>
          </p:nvSpPr>
          <p:spPr bwMode="auto">
            <a:xfrm>
              <a:off x="1585" y="1020"/>
              <a:ext cx="3508" cy="934"/>
            </a:xfrm>
            <a:prstGeom prst="rect">
              <a:avLst/>
            </a:prstGeom>
            <a:noFill/>
            <a:ln w="9525">
              <a:noFill/>
              <a:miter lim="800000"/>
              <a:headEnd/>
              <a:tailEnd/>
            </a:ln>
          </p:spPr>
          <p:txBody>
            <a:bodyPr lIns="117226" tIns="58613" rIns="117226" bIns="58613">
              <a:spAutoFit/>
            </a:bodyPr>
            <a:lstStyle/>
            <a:p>
              <a:pPr defTabSz="1171575"/>
              <a:r>
                <a:rPr lang="zh-CN" altLang="en-US" sz="2600" b="1">
                  <a:solidFill>
                    <a:srgbClr val="FFFF00"/>
                  </a:solidFill>
                  <a:latin typeface="黑体" pitchFamily="49" charset="-122"/>
                  <a:ea typeface="黑体" pitchFamily="49" charset="-122"/>
                  <a:sym typeface="微软雅黑" pitchFamily="34" charset="-122"/>
                </a:rPr>
                <a:t>考点速查</a:t>
              </a: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heckerboard(across)">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7"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900" decel="100000" fill="hold"/>
                                        <p:tgtEl>
                                          <p:spTgt spid="2"/>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3" presetClass="entr" presetSubtype="16" fill="hold" nodeType="clickEffect">
                                  <p:stCondLst>
                                    <p:cond delay="0"/>
                                  </p:stCondLst>
                                  <p:childTnLst>
                                    <p:set>
                                      <p:cBhvr>
                                        <p:cTn id="19" dur="1" fill="hold">
                                          <p:stCondLst>
                                            <p:cond delay="0"/>
                                          </p:stCondLst>
                                        </p:cTn>
                                        <p:tgtEl>
                                          <p:spTgt spid="45086"/>
                                        </p:tgtEl>
                                        <p:attrNameLst>
                                          <p:attrName>style.visibility</p:attrName>
                                        </p:attrNameLst>
                                      </p:cBhvr>
                                      <p:to>
                                        <p:strVal val="visible"/>
                                      </p:to>
                                    </p:set>
                                    <p:animEffect transition="in" filter="plus(in)">
                                      <p:cBhvr>
                                        <p:cTn id="20" dur="2000"/>
                                        <p:tgtEl>
                                          <p:spTgt spid="4508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dissolv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106" name="Group 26"/>
          <p:cNvGraphicFramePr>
            <a:graphicFrameLocks noGrp="1"/>
          </p:cNvGraphicFramePr>
          <p:nvPr>
            <p:extLst>
              <p:ext uri="{D42A27DB-BD31-4B8C-83A1-F6EECF244321}">
                <p14:modId xmlns:p14="http://schemas.microsoft.com/office/powerpoint/2010/main" val="3148569325"/>
              </p:ext>
            </p:extLst>
          </p:nvPr>
        </p:nvGraphicFramePr>
        <p:xfrm>
          <a:off x="246063" y="777875"/>
          <a:ext cx="11785516" cy="5817322"/>
        </p:xfrm>
        <a:graphic>
          <a:graphicData uri="http://schemas.openxmlformats.org/drawingml/2006/table">
            <a:tbl>
              <a:tblPr/>
              <a:tblGrid>
                <a:gridCol w="857250"/>
                <a:gridCol w="9496508"/>
                <a:gridCol w="1431758"/>
              </a:tblGrid>
              <a:tr h="1722438">
                <a:tc>
                  <a:txBody>
                    <a:bodyPr/>
                    <a:lstStyle/>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100" b="0" i="0" u="none" strike="noStrike" cap="none" normalizeH="0" baseline="0" dirty="0" smtClean="0">
                          <a:ln>
                            <a:noFill/>
                          </a:ln>
                          <a:solidFill>
                            <a:schemeClr val="tx1"/>
                          </a:solidFill>
                          <a:effectLst/>
                          <a:latin typeface="黑体" pitchFamily="49" charset="-122"/>
                          <a:ea typeface="黑体" pitchFamily="49" charset="-122"/>
                          <a:cs typeface="等线"/>
                          <a:sym typeface="+mn-ea"/>
                        </a:rPr>
                        <a:t>人造</a:t>
                      </a:r>
                    </a:p>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100" b="0" i="0" u="none" strike="noStrike" cap="none" normalizeH="0" baseline="0" dirty="0" smtClean="0">
                          <a:ln>
                            <a:noFill/>
                          </a:ln>
                          <a:solidFill>
                            <a:schemeClr val="tx1"/>
                          </a:solidFill>
                          <a:effectLst/>
                          <a:latin typeface="黑体" pitchFamily="49" charset="-122"/>
                          <a:ea typeface="黑体" pitchFamily="49" charset="-122"/>
                          <a:cs typeface="等线"/>
                          <a:sym typeface="+mn-ea"/>
                        </a:rPr>
                        <a:t>卫星</a:t>
                      </a:r>
                    </a:p>
                  </a:txBody>
                  <a:tcPr marL="117226" marR="117226" marT="58622" marB="5862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3300" b="0" i="0" u="none" strike="noStrike" cap="none" normalizeH="0" baseline="0" dirty="0" smtClean="0">
                          <a:ln>
                            <a:noFill/>
                          </a:ln>
                          <a:solidFill>
                            <a:schemeClr val="tx1"/>
                          </a:solidFill>
                          <a:effectLst/>
                          <a:latin typeface="等线"/>
                          <a:ea typeface="等线"/>
                          <a:cs typeface="等线"/>
                          <a:sym typeface="+mn-ea"/>
                        </a:rPr>
                        <a:t>1970年，我国第一颗人造地球卫星——</a:t>
                      </a:r>
                      <a:r>
                        <a:rPr kumimoji="0" lang="zh-CN" altLang="en-US" sz="3300" b="1" i="0" u="none" strike="noStrike" cap="none" normalizeH="0" baseline="0" dirty="0" smtClean="0">
                          <a:ln>
                            <a:noFill/>
                          </a:ln>
                          <a:solidFill>
                            <a:srgbClr val="FF0000"/>
                          </a:solidFill>
                          <a:effectLst/>
                          <a:latin typeface="楷体" pitchFamily="49" charset="-122"/>
                          <a:ea typeface="等线"/>
                          <a:cs typeface="等线"/>
                          <a:sym typeface="+mn-ea"/>
                        </a:rPr>
                        <a:t>东方红1号</a:t>
                      </a:r>
                      <a:r>
                        <a:rPr kumimoji="0" lang="zh-CN" altLang="en-US" sz="3300" b="0" i="0" u="none" strike="noStrike" cap="none" normalizeH="0" baseline="0" dirty="0" smtClean="0">
                          <a:ln>
                            <a:noFill/>
                          </a:ln>
                          <a:solidFill>
                            <a:schemeClr val="tx1"/>
                          </a:solidFill>
                          <a:effectLst/>
                          <a:latin typeface="等线"/>
                          <a:ea typeface="等线"/>
                          <a:cs typeface="等线"/>
                          <a:sym typeface="+mn-ea"/>
                        </a:rPr>
                        <a:t>发射成功，成为世界上第五个能独立发射人造地球卫星的国家；</a:t>
                      </a:r>
                    </a:p>
                  </a:txBody>
                  <a:tcPr marL="117226" marR="117226" marT="58622" marB="5862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rowSpan="2">
                  <a:txBody>
                    <a:bodyPr/>
                    <a:lstStyle/>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200" b="0" i="0" u="none" strike="noStrike" cap="none" normalizeH="0" baseline="0" smtClean="0">
                        <a:ln>
                          <a:noFill/>
                        </a:ln>
                        <a:solidFill>
                          <a:schemeClr val="tx1"/>
                        </a:solidFill>
                        <a:effectLst/>
                        <a:latin typeface="等线"/>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endParaRPr kumimoji="0" lang="zh-CN" altLang="en-US" sz="1600" b="0" i="0" u="none" strike="noStrike" cap="none" normalizeH="0" baseline="0" smtClean="0">
                        <a:ln>
                          <a:noFill/>
                        </a:ln>
                        <a:solidFill>
                          <a:schemeClr val="tx1"/>
                        </a:solidFill>
                        <a:effectLst/>
                        <a:latin typeface="楷体" pitchFamily="49" charset="-122"/>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endParaRPr kumimoji="0" lang="zh-CN" altLang="en-US" sz="1600" b="0" i="0" u="none" strike="noStrike" cap="none" normalizeH="0" baseline="0" smtClean="0">
                        <a:ln>
                          <a:noFill/>
                        </a:ln>
                        <a:solidFill>
                          <a:schemeClr val="tx1"/>
                        </a:solidFill>
                        <a:effectLst/>
                        <a:latin typeface="楷体" pitchFamily="49" charset="-122"/>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endParaRPr kumimoji="0" lang="zh-CN" altLang="en-US" sz="1600" b="0" i="0" u="none" strike="noStrike" cap="none" normalizeH="0" baseline="0" smtClean="0">
                        <a:ln>
                          <a:noFill/>
                        </a:ln>
                        <a:solidFill>
                          <a:schemeClr val="tx1"/>
                        </a:solidFill>
                        <a:effectLst/>
                        <a:latin typeface="楷体" pitchFamily="49" charset="-122"/>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endParaRPr kumimoji="0" lang="zh-CN" altLang="en-US" sz="1600" b="0" i="0" u="none" strike="noStrike" cap="none" normalizeH="0" baseline="0" smtClean="0">
                        <a:ln>
                          <a:noFill/>
                        </a:ln>
                        <a:solidFill>
                          <a:schemeClr val="tx1"/>
                        </a:solidFill>
                        <a:effectLst/>
                        <a:latin typeface="楷体" pitchFamily="49" charset="-122"/>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endParaRPr kumimoji="0" lang="zh-CN" altLang="en-US" sz="1600" b="0" i="0" u="none" strike="noStrike" cap="none" normalizeH="0" baseline="0" smtClean="0">
                        <a:ln>
                          <a:noFill/>
                        </a:ln>
                        <a:solidFill>
                          <a:schemeClr val="tx1"/>
                        </a:solidFill>
                        <a:effectLst/>
                        <a:latin typeface="楷体" pitchFamily="49" charset="-122"/>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endParaRPr kumimoji="0" lang="zh-CN" altLang="en-US" sz="1600" b="0" i="0" u="none" strike="noStrike" cap="none" normalizeH="0" baseline="0" smtClean="0">
                        <a:ln>
                          <a:noFill/>
                        </a:ln>
                        <a:solidFill>
                          <a:schemeClr val="tx1"/>
                        </a:solidFill>
                        <a:effectLst/>
                        <a:latin typeface="楷体" pitchFamily="49" charset="-122"/>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1600" b="0" i="0" u="none" strike="noStrike" cap="none" normalizeH="0" baseline="0" smtClean="0">
                          <a:ln>
                            <a:noFill/>
                          </a:ln>
                          <a:solidFill>
                            <a:schemeClr val="tx1"/>
                          </a:solidFill>
                          <a:effectLst/>
                          <a:latin typeface="楷体" pitchFamily="49" charset="-122"/>
                          <a:ea typeface="等线"/>
                          <a:cs typeface="等线"/>
                        </a:rPr>
                        <a:t>东方红1号卫星</a:t>
                      </a:r>
                    </a:p>
                  </a:txBody>
                  <a:tcPr marL="117226" marR="117226" marT="58622" marB="5862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59075">
                <a:tc>
                  <a:txBody>
                    <a:bodyPr/>
                    <a:lstStyle/>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100" b="0" i="0" u="none" strike="noStrike" cap="none" normalizeH="0" baseline="0" smtClean="0">
                          <a:ln>
                            <a:noFill/>
                          </a:ln>
                          <a:solidFill>
                            <a:schemeClr val="tx1"/>
                          </a:solidFill>
                          <a:effectLst/>
                          <a:latin typeface="黑体" pitchFamily="49" charset="-122"/>
                          <a:ea typeface="黑体" pitchFamily="49" charset="-122"/>
                          <a:cs typeface="等线"/>
                          <a:sym typeface="+mn-ea"/>
                        </a:rPr>
                        <a:t>航天事业</a:t>
                      </a:r>
                    </a:p>
                  </a:txBody>
                  <a:tcPr marL="117226" marR="117226" marT="58622" marB="5862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2900" b="0" i="0" u="none" strike="noStrike" cap="none" normalizeH="0" baseline="0" dirty="0" smtClean="0">
                          <a:ln>
                            <a:noFill/>
                          </a:ln>
                          <a:solidFill>
                            <a:schemeClr val="tx1"/>
                          </a:solidFill>
                          <a:effectLst/>
                          <a:latin typeface="等线"/>
                          <a:ea typeface="等线"/>
                          <a:cs typeface="等线"/>
                          <a:sym typeface="+mn-ea"/>
                        </a:rPr>
                        <a:t>神舟系列：</a:t>
                      </a:r>
                    </a:p>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2900" b="0" i="0" u="none" strike="noStrike" cap="none" normalizeH="0" baseline="0" dirty="0" smtClean="0">
                          <a:ln>
                            <a:noFill/>
                          </a:ln>
                          <a:solidFill>
                            <a:schemeClr val="tx1"/>
                          </a:solidFill>
                          <a:effectLst/>
                          <a:latin typeface="等线"/>
                          <a:ea typeface="等线"/>
                          <a:cs typeface="等线"/>
                          <a:sym typeface="+mn-ea"/>
                        </a:rPr>
                        <a:t>①1999年，我国成功发射第一艘无人飞船“神舟一号”；</a:t>
                      </a:r>
                    </a:p>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2900" b="0" i="0" u="none" strike="noStrike" cap="none" normalizeH="0" baseline="0" dirty="0" smtClean="0">
                          <a:ln>
                            <a:noFill/>
                          </a:ln>
                          <a:solidFill>
                            <a:schemeClr val="tx1"/>
                          </a:solidFill>
                          <a:effectLst/>
                          <a:latin typeface="等线"/>
                          <a:ea typeface="等线"/>
                          <a:cs typeface="等线"/>
                          <a:sym typeface="+mn-ea"/>
                        </a:rPr>
                        <a:t>②2003年，第一艘载人飞船</a:t>
                      </a:r>
                      <a:r>
                        <a:rPr kumimoji="0" lang="zh-CN" altLang="en-US" sz="2900" b="1" i="0" u="none" strike="noStrike" cap="none" normalizeH="0" baseline="0" dirty="0" smtClean="0">
                          <a:ln>
                            <a:noFill/>
                          </a:ln>
                          <a:solidFill>
                            <a:srgbClr val="FF0000"/>
                          </a:solidFill>
                          <a:effectLst/>
                          <a:latin typeface="楷体" pitchFamily="49" charset="-122"/>
                          <a:ea typeface="等线"/>
                          <a:cs typeface="等线"/>
                          <a:sym typeface="+mn-ea"/>
                        </a:rPr>
                        <a:t>“神舟五号”</a:t>
                      </a:r>
                      <a:r>
                        <a:rPr kumimoji="0" lang="zh-CN" altLang="en-US" sz="2900" b="0" i="0" u="none" strike="noStrike" cap="none" normalizeH="0" baseline="0" dirty="0" smtClean="0">
                          <a:ln>
                            <a:noFill/>
                          </a:ln>
                          <a:solidFill>
                            <a:schemeClr val="tx1"/>
                          </a:solidFill>
                          <a:effectLst/>
                          <a:latin typeface="等线"/>
                          <a:ea typeface="等线"/>
                          <a:cs typeface="等线"/>
                          <a:sym typeface="+mn-ea"/>
                        </a:rPr>
                        <a:t>发射成功;（杨利伟）</a:t>
                      </a:r>
                    </a:p>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2900" b="0" i="0" u="none" strike="noStrike" cap="none" normalizeH="0" baseline="0" dirty="0" smtClean="0">
                          <a:ln>
                            <a:noFill/>
                          </a:ln>
                          <a:solidFill>
                            <a:schemeClr val="tx1"/>
                          </a:solidFill>
                          <a:effectLst/>
                          <a:latin typeface="等线"/>
                          <a:ea typeface="等线"/>
                          <a:cs typeface="等线"/>
                          <a:sym typeface="+mn-ea"/>
                        </a:rPr>
                        <a:t>③20</a:t>
                      </a:r>
                      <a:r>
                        <a:rPr kumimoji="0" lang="en-US" altLang="zh-CN" sz="2900" b="0" i="0" u="none" strike="noStrike" cap="none" normalizeH="0" baseline="0" dirty="0" smtClean="0">
                          <a:ln>
                            <a:noFill/>
                          </a:ln>
                          <a:solidFill>
                            <a:schemeClr val="tx1"/>
                          </a:solidFill>
                          <a:effectLst/>
                          <a:latin typeface="等线"/>
                          <a:ea typeface="等线"/>
                          <a:cs typeface="等线"/>
                          <a:sym typeface="+mn-ea"/>
                        </a:rPr>
                        <a:t>08</a:t>
                      </a:r>
                      <a:r>
                        <a:rPr kumimoji="0" lang="zh-CN" altLang="en-US" sz="2900" b="0" i="0" u="none" strike="noStrike" cap="none" normalizeH="0" baseline="0" dirty="0" smtClean="0">
                          <a:ln>
                            <a:noFill/>
                          </a:ln>
                          <a:solidFill>
                            <a:schemeClr val="tx1"/>
                          </a:solidFill>
                          <a:effectLst/>
                          <a:latin typeface="等线"/>
                          <a:ea typeface="等线"/>
                          <a:cs typeface="等线"/>
                          <a:sym typeface="+mn-ea"/>
                        </a:rPr>
                        <a:t>年，“神舟七号”载人飞船发射成功；（翟志刚）</a:t>
                      </a:r>
                    </a:p>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2900" b="0" i="0" u="none" strike="noStrike" cap="none" normalizeH="0" baseline="0" dirty="0" smtClean="0">
                          <a:ln>
                            <a:noFill/>
                          </a:ln>
                          <a:solidFill>
                            <a:schemeClr val="tx1"/>
                          </a:solidFill>
                          <a:effectLst/>
                          <a:latin typeface="等线"/>
                          <a:ea typeface="等线"/>
                          <a:cs typeface="等线"/>
                          <a:sym typeface="+mn-ea"/>
                        </a:rPr>
                        <a:t>拓展：</a:t>
                      </a:r>
                    </a:p>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2900" b="0" i="0" u="none" strike="noStrike" cap="none" normalizeH="0" baseline="0" dirty="0" smtClean="0">
                          <a:ln>
                            <a:noFill/>
                          </a:ln>
                          <a:solidFill>
                            <a:schemeClr val="tx1"/>
                          </a:solidFill>
                          <a:effectLst/>
                          <a:latin typeface="等线"/>
                          <a:ea typeface="等线"/>
                          <a:cs typeface="等线"/>
                          <a:sym typeface="+mn-ea"/>
                        </a:rPr>
                        <a:t>④</a:t>
                      </a:r>
                      <a:r>
                        <a:rPr kumimoji="0" lang="en-US" altLang="zh-CN" sz="2900" b="0" i="0" u="none" strike="noStrike" cap="none" normalizeH="0" baseline="0" dirty="0" smtClean="0">
                          <a:ln>
                            <a:noFill/>
                          </a:ln>
                          <a:solidFill>
                            <a:schemeClr val="tx1"/>
                          </a:solidFill>
                          <a:effectLst/>
                          <a:latin typeface="等线"/>
                          <a:ea typeface="等线"/>
                          <a:cs typeface="等线"/>
                          <a:sym typeface="+mn-ea"/>
                        </a:rPr>
                        <a:t>2011</a:t>
                      </a:r>
                      <a:r>
                        <a:rPr kumimoji="0" lang="zh-CN" altLang="en-US" sz="2900" b="0" i="0" u="none" strike="noStrike" cap="none" normalizeH="0" baseline="0" dirty="0" smtClean="0">
                          <a:ln>
                            <a:noFill/>
                          </a:ln>
                          <a:solidFill>
                            <a:schemeClr val="tx1"/>
                          </a:solidFill>
                          <a:effectLst/>
                          <a:latin typeface="等线"/>
                          <a:ea typeface="等线"/>
                          <a:cs typeface="等线"/>
                          <a:sym typeface="+mn-ea"/>
                        </a:rPr>
                        <a:t>年天宫一号；</a:t>
                      </a:r>
                    </a:p>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2900" b="0" i="0" u="none" strike="noStrike" cap="none" normalizeH="0" baseline="0" dirty="0" smtClean="0">
                          <a:ln>
                            <a:noFill/>
                          </a:ln>
                          <a:solidFill>
                            <a:schemeClr val="tx1"/>
                          </a:solidFill>
                          <a:effectLst/>
                          <a:latin typeface="等线"/>
                          <a:ea typeface="等线"/>
                          <a:cs typeface="等线"/>
                          <a:sym typeface="+mn-ea"/>
                        </a:rPr>
                        <a:t>⑤</a:t>
                      </a:r>
                      <a:r>
                        <a:rPr kumimoji="0" lang="en-US" altLang="zh-CN" sz="2900" b="0" i="0" u="none" strike="noStrike" cap="none" normalizeH="0" baseline="0" dirty="0" smtClean="0">
                          <a:ln>
                            <a:noFill/>
                          </a:ln>
                          <a:solidFill>
                            <a:schemeClr val="tx1"/>
                          </a:solidFill>
                          <a:effectLst/>
                          <a:latin typeface="等线"/>
                          <a:ea typeface="等线"/>
                          <a:cs typeface="等线"/>
                          <a:sym typeface="+mn-ea"/>
                        </a:rPr>
                        <a:t>2016</a:t>
                      </a:r>
                      <a:r>
                        <a:rPr kumimoji="0" lang="zh-CN" altLang="en-US" sz="2900" b="0" i="0" u="none" strike="noStrike" cap="none" normalizeH="0" baseline="0" dirty="0" smtClean="0">
                          <a:ln>
                            <a:noFill/>
                          </a:ln>
                          <a:solidFill>
                            <a:schemeClr val="tx1"/>
                          </a:solidFill>
                          <a:effectLst/>
                          <a:latin typeface="等线"/>
                          <a:ea typeface="等线"/>
                          <a:cs typeface="等线"/>
                          <a:sym typeface="+mn-ea"/>
                        </a:rPr>
                        <a:t>年“墨子号”升空；</a:t>
                      </a:r>
                    </a:p>
                    <a:p>
                      <a:pPr marL="0" marR="0" lvl="0" indent="0" algn="l" defTabSz="914400" rtl="0" eaLnBrk="0" fontAlgn="base" latinLnBrk="0" hangingPunct="0">
                        <a:lnSpc>
                          <a:spcPct val="90000"/>
                        </a:lnSpc>
                        <a:spcBef>
                          <a:spcPct val="0"/>
                        </a:spcBef>
                        <a:spcAft>
                          <a:spcPct val="0"/>
                        </a:spcAft>
                        <a:buClrTx/>
                        <a:buSzTx/>
                        <a:buFontTx/>
                        <a:buNone/>
                        <a:tabLst/>
                      </a:pPr>
                      <a:r>
                        <a:rPr kumimoji="0" lang="en-US" altLang="en-US" sz="2900" b="0" i="0" u="none" strike="noStrike" cap="none" normalizeH="0" baseline="0" dirty="0" smtClean="0">
                          <a:ln>
                            <a:noFill/>
                          </a:ln>
                          <a:solidFill>
                            <a:schemeClr val="tx1"/>
                          </a:solidFill>
                          <a:effectLst/>
                          <a:latin typeface="等线"/>
                          <a:ea typeface="等线"/>
                          <a:cs typeface="等线"/>
                          <a:sym typeface="+mn-ea"/>
                        </a:rPr>
                        <a:t>⑥</a:t>
                      </a:r>
                      <a:r>
                        <a:rPr kumimoji="0" lang="en-US" altLang="zh-CN" sz="2900" b="0" i="0" u="none" strike="noStrike" cap="none" normalizeH="0" baseline="0" dirty="0" smtClean="0">
                          <a:ln>
                            <a:noFill/>
                          </a:ln>
                          <a:solidFill>
                            <a:schemeClr val="tx1"/>
                          </a:solidFill>
                          <a:effectLst/>
                          <a:latin typeface="等线"/>
                          <a:ea typeface="等线"/>
                          <a:cs typeface="等线"/>
                          <a:sym typeface="+mn-ea"/>
                        </a:rPr>
                        <a:t>2019</a:t>
                      </a:r>
                      <a:r>
                        <a:rPr kumimoji="0" lang="zh-CN" altLang="en-US" sz="2900" b="0" i="0" u="none" strike="noStrike" cap="none" normalizeH="0" baseline="0" dirty="0" smtClean="0">
                          <a:ln>
                            <a:noFill/>
                          </a:ln>
                          <a:solidFill>
                            <a:schemeClr val="tx1"/>
                          </a:solidFill>
                          <a:effectLst/>
                          <a:latin typeface="等线"/>
                          <a:ea typeface="等线"/>
                          <a:cs typeface="等线"/>
                          <a:sym typeface="+mn-ea"/>
                        </a:rPr>
                        <a:t>年，嫦娥四号；</a:t>
                      </a:r>
                    </a:p>
                    <a:p>
                      <a:pPr marL="0" marR="0" lvl="0" indent="0" algn="l" defTabSz="914400" rtl="0" eaLnBrk="0" fontAlgn="base" latinLnBrk="0" hangingPunct="0">
                        <a:lnSpc>
                          <a:spcPct val="90000"/>
                        </a:lnSpc>
                        <a:spcBef>
                          <a:spcPct val="0"/>
                        </a:spcBef>
                        <a:spcAft>
                          <a:spcPct val="0"/>
                        </a:spcAft>
                        <a:buClrTx/>
                        <a:buSzTx/>
                        <a:buFontTx/>
                        <a:buNone/>
                        <a:tabLst/>
                      </a:pPr>
                      <a:r>
                        <a:rPr kumimoji="0" lang="en-US" altLang="zh-CN" sz="2900" b="0" i="0" u="none" strike="noStrike" cap="none" normalizeH="0" baseline="0" dirty="0" smtClean="0">
                          <a:ln>
                            <a:noFill/>
                          </a:ln>
                          <a:solidFill>
                            <a:schemeClr val="tx1"/>
                          </a:solidFill>
                          <a:effectLst/>
                          <a:latin typeface="等线"/>
                          <a:ea typeface="等线"/>
                          <a:cs typeface="等线"/>
                          <a:sym typeface="+mn-ea"/>
                        </a:rPr>
                        <a:t>    …………</a:t>
                      </a:r>
                    </a:p>
                  </a:txBody>
                  <a:tcPr marL="117226" marR="117226" marT="58622" marB="5862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vMerge="1">
                  <a:txBody>
                    <a:bodyPr/>
                    <a:lstStyle/>
                    <a:p>
                      <a:endParaRPr lang="zh-CN" altLang="en-US"/>
                    </a:p>
                  </a:txBody>
                  <a:tcPr/>
                </a:tc>
              </a:tr>
            </a:tbl>
          </a:graphicData>
        </a:graphic>
      </p:graphicFrame>
      <p:pic>
        <p:nvPicPr>
          <p:cNvPr id="2" name="图片 -2147482234" descr="C:\Documents and Settings\Administrator\桌面\2018湖南中考面对面历史\2018湖南中考面对面历史\18BQ121.TIF"/>
          <p:cNvPicPr>
            <a:picLocks noChangeAspect="1" noChangeArrowheads="1"/>
          </p:cNvPicPr>
          <p:nvPr/>
        </p:nvPicPr>
        <p:blipFill>
          <a:blip r:embed="rId3" r:link="rId4"/>
          <a:srcRect/>
          <a:stretch>
            <a:fillRect/>
          </a:stretch>
        </p:blipFill>
        <p:spPr bwMode="auto">
          <a:xfrm>
            <a:off x="10723813" y="2550695"/>
            <a:ext cx="1263650" cy="1066800"/>
          </a:xfrm>
          <a:prstGeom prst="rect">
            <a:avLst/>
          </a:prstGeom>
          <a:noFill/>
          <a:ln w="9525">
            <a:noFill/>
            <a:miter lim="800000"/>
            <a:headEnd/>
            <a:tailEnd/>
          </a:ln>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6106"/>
                                        </p:tgtEl>
                                        <p:attrNameLst>
                                          <p:attrName>style.visibility</p:attrName>
                                        </p:attrNameLst>
                                      </p:cBhvr>
                                      <p:to>
                                        <p:strVal val="visible"/>
                                      </p:to>
                                    </p:set>
                                    <p:animEffect transition="in" filter="dissolve">
                                      <p:cBhvr>
                                        <p:cTn id="7" dur="500"/>
                                        <p:tgtEl>
                                          <p:spTgt spid="46106"/>
                                        </p:tgtEl>
                                      </p:cBhvr>
                                    </p:animEffect>
                                  </p:childTnLst>
                                </p:cTn>
                              </p:par>
                            </p:childTnLst>
                          </p:cTn>
                        </p:par>
                      </p:childTnLst>
                    </p:cTn>
                  </p:par>
                  <p:par>
                    <p:cTn id="8" fill="hold">
                      <p:stCondLst>
                        <p:cond delay="indefinite"/>
                      </p:stCondLst>
                      <p:childTnLst>
                        <p:par>
                          <p:cTn id="9" fill="hold">
                            <p:stCondLst>
                              <p:cond delay="0"/>
                            </p:stCondLst>
                            <p:childTnLst>
                              <p:par>
                                <p:cTn id="10" presetID="37"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900" decel="100000" fill="hold"/>
                                        <p:tgtEl>
                                          <p:spTgt spid="2"/>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118" name="Group 14"/>
          <p:cNvGraphicFramePr>
            <a:graphicFrameLocks noGrp="1"/>
          </p:cNvGraphicFramePr>
          <p:nvPr>
            <p:extLst>
              <p:ext uri="{D42A27DB-BD31-4B8C-83A1-F6EECF244321}">
                <p14:modId xmlns:p14="http://schemas.microsoft.com/office/powerpoint/2010/main" val="2719930481"/>
              </p:ext>
            </p:extLst>
          </p:nvPr>
        </p:nvGraphicFramePr>
        <p:xfrm>
          <a:off x="171450" y="1727200"/>
          <a:ext cx="11664950" cy="2468563"/>
        </p:xfrm>
        <a:graphic>
          <a:graphicData uri="http://schemas.openxmlformats.org/drawingml/2006/table">
            <a:tbl>
              <a:tblPr/>
              <a:tblGrid>
                <a:gridCol w="8929296"/>
                <a:gridCol w="2735654"/>
              </a:tblGrid>
              <a:tr h="2468563">
                <a:tc>
                  <a:txBody>
                    <a:bodyPr/>
                    <a:lstStyle/>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3000" b="0" i="0" u="none" strike="noStrike" cap="none" normalizeH="0" baseline="0" dirty="0" smtClean="0">
                          <a:ln>
                            <a:noFill/>
                          </a:ln>
                          <a:solidFill>
                            <a:schemeClr val="tx1"/>
                          </a:solidFill>
                          <a:effectLst/>
                          <a:latin typeface="等线"/>
                          <a:ea typeface="等线"/>
                          <a:cs typeface="等线"/>
                        </a:rPr>
                        <a:t>   1973年，</a:t>
                      </a:r>
                      <a:r>
                        <a:rPr kumimoji="0" lang="zh-CN" altLang="en-US" sz="3000" b="1" i="0" u="none" strike="noStrike" cap="none" normalizeH="0" baseline="0" dirty="0" smtClean="0">
                          <a:ln>
                            <a:noFill/>
                          </a:ln>
                          <a:solidFill>
                            <a:srgbClr val="FF0000"/>
                          </a:solidFill>
                          <a:effectLst/>
                          <a:latin typeface="楷体" pitchFamily="49" charset="-122"/>
                          <a:ea typeface="等线"/>
                          <a:cs typeface="等线"/>
                        </a:rPr>
                        <a:t>袁隆平</a:t>
                      </a:r>
                      <a:r>
                        <a:rPr kumimoji="0" lang="zh-CN" altLang="en-US" sz="3000" b="0" i="0" u="none" strike="noStrike" cap="none" normalizeH="0" baseline="0" dirty="0" smtClean="0">
                          <a:ln>
                            <a:noFill/>
                          </a:ln>
                          <a:solidFill>
                            <a:schemeClr val="tx1"/>
                          </a:solidFill>
                          <a:effectLst/>
                          <a:latin typeface="等线"/>
                          <a:ea typeface="等线"/>
                          <a:cs typeface="等线"/>
                        </a:rPr>
                        <a:t>在世界上首次育成</a:t>
                      </a:r>
                      <a:r>
                        <a:rPr kumimoji="0" lang="zh-CN" altLang="en-US" sz="3000" b="1" i="0" u="none" strike="noStrike" cap="none" normalizeH="0" baseline="0" dirty="0" smtClean="0">
                          <a:ln>
                            <a:noFill/>
                          </a:ln>
                          <a:solidFill>
                            <a:srgbClr val="FF0000"/>
                          </a:solidFill>
                          <a:effectLst/>
                          <a:latin typeface="楷体" pitchFamily="49" charset="-122"/>
                          <a:ea typeface="等线"/>
                          <a:cs typeface="等线"/>
                        </a:rPr>
                        <a:t>籼型杂交水稻</a:t>
                      </a:r>
                      <a:r>
                        <a:rPr kumimoji="0" lang="zh-CN" altLang="en-US" sz="3000" b="0" i="0" u="none" strike="noStrike" cap="none" normalizeH="0" baseline="0" dirty="0" smtClean="0">
                          <a:ln>
                            <a:noFill/>
                          </a:ln>
                          <a:solidFill>
                            <a:schemeClr val="tx1"/>
                          </a:solidFill>
                          <a:effectLst/>
                          <a:latin typeface="等线"/>
                          <a:ea typeface="等线"/>
                          <a:cs typeface="等线"/>
                        </a:rPr>
                        <a:t>，是成功培育杂交水稻的第一人。袁隆平被国际农学界誉为</a:t>
                      </a:r>
                      <a:r>
                        <a:rPr kumimoji="0" lang="zh-CN" altLang="en-US" sz="3000" b="1" i="0" u="none" strike="noStrike" cap="none" normalizeH="0" baseline="0" dirty="0" smtClean="0">
                          <a:ln>
                            <a:noFill/>
                          </a:ln>
                          <a:solidFill>
                            <a:srgbClr val="FF0000"/>
                          </a:solidFill>
                          <a:effectLst/>
                          <a:latin typeface="楷体" pitchFamily="49" charset="-122"/>
                          <a:ea typeface="等线"/>
                          <a:cs typeface="等线"/>
                        </a:rPr>
                        <a:t>“杂交水稻之父”</a:t>
                      </a:r>
                      <a:r>
                        <a:rPr kumimoji="0" lang="zh-CN" altLang="en-US" sz="3000" b="0" i="0" u="none" strike="noStrike" cap="none" normalizeH="0" baseline="0" dirty="0" smtClean="0">
                          <a:ln>
                            <a:noFill/>
                          </a:ln>
                          <a:solidFill>
                            <a:schemeClr val="tx1"/>
                          </a:solidFill>
                          <a:effectLst/>
                          <a:latin typeface="等线"/>
                          <a:ea typeface="等线"/>
                          <a:cs typeface="等线"/>
                        </a:rPr>
                        <a:t>。2001年，获首届国家最高科学技术奖，不仅给中国带来巨大的经济效益和社会效益，而且惠及世界。</a:t>
                      </a:r>
                    </a:p>
                  </a:txBody>
                  <a:tcPr marL="117213" marR="117213" marT="58605" marB="5860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100" b="0" i="0" u="none" strike="noStrike" cap="none" normalizeH="0" baseline="0" dirty="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100" b="0" i="0" u="none" strike="noStrike" cap="none" normalizeH="0" baseline="0" dirty="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100" b="0" i="0" u="none" strike="noStrike" cap="none" normalizeH="0" baseline="0" dirty="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100" b="0" i="0" u="none" strike="noStrike" cap="none" normalizeH="0" baseline="0" dirty="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100" b="0" i="0" u="none" strike="noStrike" cap="none" normalizeH="0" baseline="0" dirty="0" smtClean="0">
                        <a:ln>
                          <a:noFill/>
                        </a:ln>
                        <a:solidFill>
                          <a:schemeClr val="tx1"/>
                        </a:solidFill>
                        <a:effectLst/>
                        <a:latin typeface="等线"/>
                        <a:ea typeface="等线"/>
                        <a:cs typeface="等线"/>
                      </a:endParaRPr>
                    </a:p>
                    <a:p>
                      <a:pPr marL="0" marR="0" lvl="0" indent="0" algn="l" defTabSz="914400" rtl="0" eaLnBrk="0" fontAlgn="base" latinLnBrk="0" hangingPunct="0">
                        <a:lnSpc>
                          <a:spcPct val="90000"/>
                        </a:lnSpc>
                        <a:spcBef>
                          <a:spcPct val="0"/>
                        </a:spcBef>
                        <a:spcAft>
                          <a:spcPct val="0"/>
                        </a:spcAft>
                        <a:buClrTx/>
                        <a:buSzTx/>
                        <a:buFontTx/>
                        <a:buNone/>
                        <a:tabLst/>
                      </a:pPr>
                      <a:endParaRPr kumimoji="0" lang="zh-CN" altLang="en-US" sz="1100" b="0" i="0" u="none" strike="noStrike" cap="none" normalizeH="0" baseline="0" dirty="0" smtClean="0">
                        <a:ln>
                          <a:noFill/>
                        </a:ln>
                        <a:solidFill>
                          <a:schemeClr val="tx1"/>
                        </a:solidFill>
                        <a:effectLst/>
                        <a:latin typeface="等线"/>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endParaRPr kumimoji="0" lang="zh-CN" altLang="en-US" sz="1600" b="0" i="0" u="none" strike="noStrike" cap="none" normalizeH="0" baseline="0" dirty="0" smtClean="0">
                        <a:ln>
                          <a:noFill/>
                        </a:ln>
                        <a:solidFill>
                          <a:schemeClr val="tx1"/>
                        </a:solidFill>
                        <a:effectLst/>
                        <a:latin typeface="楷体" pitchFamily="49" charset="-122"/>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endParaRPr kumimoji="0" lang="zh-CN" altLang="en-US" sz="1600" b="0" i="0" u="none" strike="noStrike" cap="none" normalizeH="0" baseline="0" dirty="0" smtClean="0">
                        <a:ln>
                          <a:noFill/>
                        </a:ln>
                        <a:solidFill>
                          <a:schemeClr val="tx1"/>
                        </a:solidFill>
                        <a:effectLst/>
                        <a:latin typeface="楷体" pitchFamily="49" charset="-122"/>
                        <a:ea typeface="等线"/>
                        <a:cs typeface="等线"/>
                      </a:endParaRPr>
                    </a:p>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1600" b="0" i="0" u="none" strike="noStrike" cap="none" normalizeH="0" baseline="0" dirty="0" smtClean="0">
                          <a:ln>
                            <a:noFill/>
                          </a:ln>
                          <a:solidFill>
                            <a:schemeClr val="tx1"/>
                          </a:solidFill>
                          <a:effectLst/>
                          <a:latin typeface="楷体" pitchFamily="49" charset="-122"/>
                          <a:ea typeface="等线"/>
                          <a:cs typeface="等线"/>
                        </a:rPr>
                        <a:t>袁隆平在田间观察水稻</a:t>
                      </a:r>
                    </a:p>
                  </a:txBody>
                  <a:tcPr marL="117213" marR="117213" marT="58605" marB="5860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grpSp>
        <p:nvGrpSpPr>
          <p:cNvPr id="4" name="组合 3"/>
          <p:cNvGrpSpPr>
            <a:grpSpLocks/>
          </p:cNvGrpSpPr>
          <p:nvPr/>
        </p:nvGrpSpPr>
        <p:grpSpPr bwMode="auto">
          <a:xfrm>
            <a:off x="623888" y="801688"/>
            <a:ext cx="11212512" cy="620712"/>
            <a:chOff x="737" y="950"/>
            <a:chExt cx="13243" cy="813"/>
          </a:xfrm>
        </p:grpSpPr>
        <p:pic>
          <p:nvPicPr>
            <p:cNvPr id="47115" name="图片 2" descr="面对面版式标 (8)"/>
            <p:cNvPicPr>
              <a:picLocks noChangeAspect="1" noChangeArrowheads="1"/>
            </p:cNvPicPr>
            <p:nvPr/>
          </p:nvPicPr>
          <p:blipFill>
            <a:blip r:embed="rId4"/>
            <a:srcRect/>
            <a:stretch>
              <a:fillRect/>
            </a:stretch>
          </p:blipFill>
          <p:spPr bwMode="auto">
            <a:xfrm>
              <a:off x="737" y="1012"/>
              <a:ext cx="2216" cy="724"/>
            </a:xfrm>
            <a:prstGeom prst="rect">
              <a:avLst/>
            </a:prstGeom>
            <a:noFill/>
            <a:ln w="9525">
              <a:noFill/>
              <a:miter lim="800000"/>
              <a:headEnd/>
              <a:tailEnd/>
            </a:ln>
          </p:spPr>
        </p:pic>
        <p:sp>
          <p:nvSpPr>
            <p:cNvPr id="47116" name="文本框 6"/>
            <p:cNvSpPr txBox="1">
              <a:spLocks noChangeArrowheads="1"/>
            </p:cNvSpPr>
            <p:nvPr/>
          </p:nvSpPr>
          <p:spPr bwMode="auto">
            <a:xfrm>
              <a:off x="864" y="950"/>
              <a:ext cx="13116" cy="813"/>
            </a:xfrm>
            <a:prstGeom prst="rect">
              <a:avLst/>
            </a:prstGeom>
            <a:noFill/>
            <a:ln w="9525">
              <a:noFill/>
              <a:miter lim="800000"/>
              <a:headEnd/>
              <a:tailEnd/>
            </a:ln>
          </p:spPr>
          <p:txBody>
            <a:bodyPr lIns="117226" tIns="58613" rIns="117226" bIns="58613">
              <a:spAutoFit/>
            </a:bodyPr>
            <a:lstStyle/>
            <a:p>
              <a:pPr defTabSz="1171575"/>
              <a:r>
                <a:rPr lang="zh-CN" altLang="en-US" sz="3300" b="1">
                  <a:solidFill>
                    <a:schemeClr val="bg1"/>
                  </a:solidFill>
                  <a:latin typeface="黑体" pitchFamily="49" charset="-122"/>
                  <a:ea typeface="黑体" pitchFamily="49" charset="-122"/>
                </a:rPr>
                <a:t>考点  </a:t>
              </a:r>
              <a:r>
                <a:rPr lang="zh-CN" altLang="zh-CN" sz="3300" b="1">
                  <a:latin typeface="楷体" pitchFamily="49" charset="-122"/>
                  <a:ea typeface="楷体" pitchFamily="49" charset="-122"/>
                </a:rPr>
                <a:t>2 </a:t>
              </a:r>
              <a:r>
                <a:rPr lang="zh-CN" altLang="en-US" sz="3300" b="1">
                  <a:latin typeface="楷体" pitchFamily="49" charset="-122"/>
                  <a:ea typeface="楷体" pitchFamily="49" charset="-122"/>
                </a:rPr>
                <a:t>籼型杂交水稻、青蒿素</a:t>
              </a:r>
              <a:r>
                <a:rPr lang="zh-CN" altLang="zh-CN" sz="3300">
                  <a:latin typeface="仿宋" pitchFamily="49" charset="-122"/>
                  <a:ea typeface="仿宋" pitchFamily="49" charset="-122"/>
                </a:rPr>
                <a:t>(</a:t>
              </a:r>
              <a:r>
                <a:rPr lang="zh-CN" altLang="en-US" sz="3300">
                  <a:latin typeface="仿宋" pitchFamily="49" charset="-122"/>
                  <a:ea typeface="仿宋" pitchFamily="49" charset="-122"/>
                </a:rPr>
                <a:t>识记</a:t>
              </a:r>
              <a:r>
                <a:rPr lang="zh-CN" altLang="zh-CN" sz="3300">
                  <a:latin typeface="仿宋" pitchFamily="49" charset="-122"/>
                  <a:ea typeface="仿宋" pitchFamily="49" charset="-122"/>
                </a:rPr>
                <a:t>)</a:t>
              </a:r>
              <a:endParaRPr lang="zh-CN" altLang="en-US" sz="2300">
                <a:latin typeface="Times New Roman" pitchFamily="18" charset="0"/>
                <a:ea typeface="楷体" pitchFamily="49" charset="-122"/>
              </a:endParaRPr>
            </a:p>
          </p:txBody>
        </p:sp>
      </p:grpSp>
      <p:pic>
        <p:nvPicPr>
          <p:cNvPr id="2" name="图片 -2147482232" descr="C:\Documents and Settings\Administrator\桌面\2018湖南中考面对面历史\2018湖南中考面对面历史\18BQ122.TIF"/>
          <p:cNvPicPr>
            <a:picLocks noChangeAspect="1" noChangeArrowheads="1"/>
          </p:cNvPicPr>
          <p:nvPr/>
        </p:nvPicPr>
        <p:blipFill>
          <a:blip r:embed="rId5" r:link="rId6"/>
          <a:srcRect/>
          <a:stretch>
            <a:fillRect/>
          </a:stretch>
        </p:blipFill>
        <p:spPr bwMode="auto">
          <a:xfrm>
            <a:off x="9375920" y="2120900"/>
            <a:ext cx="2126816" cy="1362075"/>
          </a:xfrm>
          <a:prstGeom prst="rect">
            <a:avLst/>
          </a:prstGeom>
          <a:noFill/>
          <a:ln w="9525">
            <a:noFill/>
            <a:miter lim="800000"/>
            <a:headEnd/>
            <a:tailEnd/>
          </a:ln>
        </p:spPr>
      </p:pic>
      <p:grpSp>
        <p:nvGrpSpPr>
          <p:cNvPr id="3" name="组合 2"/>
          <p:cNvGrpSpPr/>
          <p:nvPr/>
        </p:nvGrpSpPr>
        <p:grpSpPr>
          <a:xfrm>
            <a:off x="203200" y="4584700"/>
            <a:ext cx="11633200" cy="1609725"/>
            <a:chOff x="203200" y="4584700"/>
            <a:chExt cx="11633200" cy="1609725"/>
          </a:xfrm>
        </p:grpSpPr>
        <p:sp>
          <p:nvSpPr>
            <p:cNvPr id="47119" name="Text Box 15"/>
            <p:cNvSpPr txBox="1">
              <a:spLocks noChangeArrowheads="1"/>
            </p:cNvSpPr>
            <p:nvPr/>
          </p:nvSpPr>
          <p:spPr bwMode="auto">
            <a:xfrm>
              <a:off x="203200" y="4584700"/>
              <a:ext cx="9431338" cy="1384995"/>
            </a:xfrm>
            <a:prstGeom prst="rect">
              <a:avLst/>
            </a:prstGeom>
            <a:noFill/>
            <a:ln w="9525">
              <a:noFill/>
              <a:miter lim="800000"/>
              <a:headEnd/>
              <a:tailEnd/>
            </a:ln>
            <a:effectLst/>
          </p:spPr>
          <p:txBody>
            <a:bodyPr>
              <a:spAutoFit/>
            </a:bodyPr>
            <a:lstStyle/>
            <a:p>
              <a:pPr>
                <a:spcBef>
                  <a:spcPct val="50000"/>
                </a:spcBef>
              </a:pPr>
              <a:r>
                <a:rPr lang="zh-CN" altLang="en-US" sz="2400" b="1" dirty="0"/>
                <a:t>拓展：关注家乡</a:t>
              </a:r>
            </a:p>
            <a:p>
              <a:pPr>
                <a:spcBef>
                  <a:spcPct val="50000"/>
                </a:spcBef>
              </a:pPr>
              <a:r>
                <a:rPr lang="zh-CN" altLang="en-US" sz="2400" dirty="0"/>
                <a:t>     中国工程院院士袁隆平在青岛李沧建立海水稻研发中心， 并取得</a:t>
              </a:r>
              <a:r>
                <a:rPr lang="zh-CN" altLang="en-US" sz="2400"/>
                <a:t>突破性</a:t>
              </a:r>
              <a:r>
                <a:rPr lang="zh-CN" altLang="en-US" sz="2400" smtClean="0"/>
                <a:t>进展。</a:t>
              </a:r>
              <a:endParaRPr lang="zh-CN" altLang="en-US" sz="2400" dirty="0"/>
            </a:p>
          </p:txBody>
        </p:sp>
        <p:pic>
          <p:nvPicPr>
            <p:cNvPr id="47121" name="Picture 17" descr="W020170712670507354811"/>
            <p:cNvPicPr>
              <a:picLocks noChangeAspect="1" noChangeArrowheads="1"/>
            </p:cNvPicPr>
            <p:nvPr/>
          </p:nvPicPr>
          <p:blipFill>
            <a:blip r:embed="rId7"/>
            <a:srcRect/>
            <a:stretch>
              <a:fillRect/>
            </a:stretch>
          </p:blipFill>
          <p:spPr bwMode="auto">
            <a:xfrm>
              <a:off x="9420225" y="4584700"/>
              <a:ext cx="2416175" cy="1609725"/>
            </a:xfrm>
            <a:prstGeom prst="rect">
              <a:avLst/>
            </a:prstGeom>
            <a:noFill/>
          </p:spPr>
        </p:pic>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7" presetClass="entr" presetSubtype="0" fill="hold" nodeType="clickEffect">
                                  <p:stCondLst>
                                    <p:cond delay="0"/>
                                  </p:stCondLst>
                                  <p:childTnLst>
                                    <p:set>
                                      <p:cBhvr>
                                        <p:cTn id="11" dur="1" fill="hold">
                                          <p:stCondLst>
                                            <p:cond delay="0"/>
                                          </p:stCondLst>
                                        </p:cTn>
                                        <p:tgtEl>
                                          <p:spTgt spid="47118"/>
                                        </p:tgtEl>
                                        <p:attrNameLst>
                                          <p:attrName>style.visibility</p:attrName>
                                        </p:attrNameLst>
                                      </p:cBhvr>
                                      <p:to>
                                        <p:strVal val="visible"/>
                                      </p:to>
                                    </p:set>
                                    <p:animEffect transition="in" filter="fade">
                                      <p:cBhvr>
                                        <p:cTn id="12" dur="1000"/>
                                        <p:tgtEl>
                                          <p:spTgt spid="47118"/>
                                        </p:tgtEl>
                                      </p:cBhvr>
                                    </p:animEffect>
                                    <p:anim calcmode="lin" valueType="num">
                                      <p:cBhvr>
                                        <p:cTn id="13" dur="1000" fill="hold"/>
                                        <p:tgtEl>
                                          <p:spTgt spid="47118"/>
                                        </p:tgtEl>
                                        <p:attrNameLst>
                                          <p:attrName>ppt_x</p:attrName>
                                        </p:attrNameLst>
                                      </p:cBhvr>
                                      <p:tavLst>
                                        <p:tav tm="0">
                                          <p:val>
                                            <p:strVal val="#ppt_x"/>
                                          </p:val>
                                        </p:tav>
                                        <p:tav tm="100000">
                                          <p:val>
                                            <p:strVal val="#ppt_x"/>
                                          </p:val>
                                        </p:tav>
                                      </p:tavLst>
                                    </p:anim>
                                    <p:anim calcmode="lin" valueType="num">
                                      <p:cBhvr>
                                        <p:cTn id="14" dur="900" decel="100000" fill="hold"/>
                                        <p:tgtEl>
                                          <p:spTgt spid="47118"/>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47118"/>
                                        </p:tgtEl>
                                        <p:attrNameLst>
                                          <p:attrName>ppt_y</p:attrName>
                                        </p:attrNameLst>
                                      </p:cBhvr>
                                      <p:tavLst>
                                        <p:tav tm="0">
                                          <p:val>
                                            <p:strVal val="#ppt_y-.03"/>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3" presetClass="entr" presetSubtype="16"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plus(in)">
                                      <p:cBhvr>
                                        <p:cTn id="20" dur="20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0186" name="Group 10"/>
          <p:cNvGraphicFramePr>
            <a:graphicFrameLocks noGrp="1"/>
          </p:cNvGraphicFramePr>
          <p:nvPr>
            <p:extLst>
              <p:ext uri="{D42A27DB-BD31-4B8C-83A1-F6EECF244321}">
                <p14:modId xmlns:p14="http://schemas.microsoft.com/office/powerpoint/2010/main" val="3279077345"/>
              </p:ext>
            </p:extLst>
          </p:nvPr>
        </p:nvGraphicFramePr>
        <p:xfrm>
          <a:off x="446088" y="2057400"/>
          <a:ext cx="11364912" cy="2586090"/>
        </p:xfrm>
        <a:graphic>
          <a:graphicData uri="http://schemas.openxmlformats.org/drawingml/2006/table">
            <a:tbl>
              <a:tblPr/>
              <a:tblGrid>
                <a:gridCol w="2444750"/>
                <a:gridCol w="8920162"/>
              </a:tblGrid>
              <a:tr h="2535238">
                <a:tc>
                  <a:txBody>
                    <a:bodyPr/>
                    <a:lstStyle/>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3000" b="0" i="0" u="none" strike="noStrike" cap="none" normalizeH="0" baseline="0" smtClean="0">
                          <a:ln>
                            <a:noFill/>
                          </a:ln>
                          <a:solidFill>
                            <a:schemeClr val="tx1"/>
                          </a:solidFill>
                          <a:effectLst/>
                          <a:latin typeface="等线"/>
                          <a:ea typeface="等线"/>
                          <a:cs typeface="等线"/>
                        </a:rPr>
                        <a:t>青蒿素</a:t>
                      </a:r>
                    </a:p>
                  </a:txBody>
                  <a:tcPr marL="117213" marR="117213" marT="58605" marB="5860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0000"/>
                        </a:lnSpc>
                        <a:spcBef>
                          <a:spcPct val="0"/>
                        </a:spcBef>
                        <a:spcAft>
                          <a:spcPct val="0"/>
                        </a:spcAft>
                        <a:buClrTx/>
                        <a:buSzTx/>
                        <a:buFontTx/>
                        <a:buNone/>
                        <a:tabLst/>
                      </a:pPr>
                      <a:r>
                        <a:rPr kumimoji="0" lang="zh-CN" altLang="en-US" sz="3600" b="0" i="0" u="none" strike="noStrike" cap="none" normalizeH="0" baseline="0" dirty="0" smtClean="0">
                          <a:ln>
                            <a:noFill/>
                          </a:ln>
                          <a:solidFill>
                            <a:schemeClr val="tx1"/>
                          </a:solidFill>
                          <a:effectLst/>
                          <a:latin typeface="等线"/>
                          <a:ea typeface="等线"/>
                          <a:cs typeface="等线"/>
                        </a:rPr>
                        <a:t>    中国药学家</a:t>
                      </a:r>
                      <a:r>
                        <a:rPr kumimoji="0" lang="zh-CN" altLang="en-US" sz="3600" b="1" i="0" u="none" strike="noStrike" cap="none" normalizeH="0" baseline="0" dirty="0" smtClean="0">
                          <a:ln>
                            <a:noFill/>
                          </a:ln>
                          <a:solidFill>
                            <a:srgbClr val="FF0000"/>
                          </a:solidFill>
                          <a:effectLst/>
                          <a:latin typeface="楷体" pitchFamily="49" charset="-122"/>
                          <a:ea typeface="等线"/>
                          <a:cs typeface="等线"/>
                        </a:rPr>
                        <a:t>屠呦呦</a:t>
                      </a:r>
                      <a:r>
                        <a:rPr kumimoji="0" lang="zh-CN" altLang="en-US" sz="3600" b="0" i="0" u="none" strike="noStrike" cap="none" normalizeH="0" baseline="0" dirty="0" smtClean="0">
                          <a:ln>
                            <a:noFill/>
                          </a:ln>
                          <a:solidFill>
                            <a:schemeClr val="tx1"/>
                          </a:solidFill>
                          <a:effectLst/>
                          <a:latin typeface="等线"/>
                          <a:ea typeface="等线"/>
                          <a:cs typeface="等线"/>
                        </a:rPr>
                        <a:t>领导科研团队，在</a:t>
                      </a:r>
                      <a:r>
                        <a:rPr kumimoji="0" lang="en-US" altLang="zh-CN" sz="3600" b="0" i="0" u="none" strike="noStrike" cap="none" normalizeH="0" baseline="0" dirty="0" smtClean="0">
                          <a:ln>
                            <a:noFill/>
                          </a:ln>
                          <a:solidFill>
                            <a:schemeClr val="tx1"/>
                          </a:solidFill>
                          <a:effectLst/>
                          <a:latin typeface="等线"/>
                          <a:ea typeface="等线"/>
                          <a:cs typeface="等线"/>
                        </a:rPr>
                        <a:t>70</a:t>
                      </a:r>
                      <a:r>
                        <a:rPr kumimoji="0" lang="zh-CN" altLang="en-US" sz="3600" b="0" i="0" u="none" strike="noStrike" cap="none" normalizeH="0" baseline="0" dirty="0" smtClean="0">
                          <a:ln>
                            <a:noFill/>
                          </a:ln>
                          <a:solidFill>
                            <a:schemeClr val="tx1"/>
                          </a:solidFill>
                          <a:effectLst/>
                          <a:latin typeface="等线"/>
                          <a:ea typeface="等线"/>
                          <a:cs typeface="等线"/>
                        </a:rPr>
                        <a:t>年代初发现了能够有效抵抗疟疾的</a:t>
                      </a:r>
                      <a:r>
                        <a:rPr kumimoji="0" lang="zh-CN" altLang="en-US" sz="3600" b="1" i="0" u="none" strike="noStrike" cap="none" normalizeH="0" baseline="0" dirty="0" smtClean="0">
                          <a:ln>
                            <a:noFill/>
                          </a:ln>
                          <a:solidFill>
                            <a:srgbClr val="FF0000"/>
                          </a:solidFill>
                          <a:effectLst/>
                          <a:latin typeface="楷体" pitchFamily="49" charset="-122"/>
                          <a:ea typeface="等线"/>
                          <a:cs typeface="等线"/>
                        </a:rPr>
                        <a:t>青蒿素</a:t>
                      </a:r>
                      <a:r>
                        <a:rPr kumimoji="0" lang="zh-CN" altLang="en-US" sz="3600" b="0" i="0" u="none" strike="noStrike" cap="none" normalizeH="0" baseline="0" dirty="0" smtClean="0">
                          <a:ln>
                            <a:noFill/>
                          </a:ln>
                          <a:solidFill>
                            <a:schemeClr val="tx1"/>
                          </a:solidFill>
                          <a:effectLst/>
                          <a:latin typeface="等线"/>
                          <a:ea typeface="等线"/>
                          <a:cs typeface="等线"/>
                        </a:rPr>
                        <a:t>，开创了治疗疟疾的新方法。由于对人类生命健康事业作出了巨大贡献，屠呦呦获得</a:t>
                      </a:r>
                      <a:r>
                        <a:rPr kumimoji="0" lang="en-US" altLang="zh-CN" sz="3600" b="0" i="0" u="none" strike="noStrike" cap="none" normalizeH="0" baseline="0" dirty="0" smtClean="0">
                          <a:ln>
                            <a:noFill/>
                          </a:ln>
                          <a:solidFill>
                            <a:schemeClr val="tx1"/>
                          </a:solidFill>
                          <a:effectLst/>
                          <a:latin typeface="等线"/>
                          <a:ea typeface="等线"/>
                          <a:cs typeface="等线"/>
                        </a:rPr>
                        <a:t>2015</a:t>
                      </a:r>
                      <a:r>
                        <a:rPr kumimoji="0" lang="zh-CN" altLang="en-US" sz="3600" b="0" i="0" u="none" strike="noStrike" cap="none" normalizeH="0" baseline="0" dirty="0" smtClean="0">
                          <a:ln>
                            <a:noFill/>
                          </a:ln>
                          <a:solidFill>
                            <a:schemeClr val="tx1"/>
                          </a:solidFill>
                          <a:effectLst/>
                          <a:latin typeface="等线"/>
                          <a:ea typeface="等线"/>
                          <a:cs typeface="等线"/>
                        </a:rPr>
                        <a:t>年</a:t>
                      </a:r>
                      <a:r>
                        <a:rPr kumimoji="0" lang="zh-CN" altLang="en-US" sz="3600" b="1" i="0" u="none" strike="noStrike" cap="none" normalizeH="0" baseline="0" dirty="0" smtClean="0">
                          <a:ln>
                            <a:noFill/>
                          </a:ln>
                          <a:solidFill>
                            <a:srgbClr val="FF0000"/>
                          </a:solidFill>
                          <a:effectLst/>
                          <a:latin typeface="楷体" pitchFamily="49" charset="-122"/>
                          <a:ea typeface="等线"/>
                          <a:cs typeface="等线"/>
                        </a:rPr>
                        <a:t>诺贝尔生理学或医学奖</a:t>
                      </a:r>
                    </a:p>
                  </a:txBody>
                  <a:tcPr marL="117213" marR="117213" marT="58605" marB="5860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50186"/>
                                        </p:tgtEl>
                                        <p:attrNameLst>
                                          <p:attrName>style.visibility</p:attrName>
                                        </p:attrNameLst>
                                      </p:cBhvr>
                                      <p:to>
                                        <p:strVal val="visible"/>
                                      </p:to>
                                    </p:set>
                                    <p:animEffect transition="in" filter="fade">
                                      <p:cBhvr>
                                        <p:cTn id="7" dur="1000"/>
                                        <p:tgtEl>
                                          <p:spTgt spid="50186"/>
                                        </p:tgtEl>
                                      </p:cBhvr>
                                    </p:animEffect>
                                    <p:anim calcmode="lin" valueType="num">
                                      <p:cBhvr>
                                        <p:cTn id="8" dur="1000" fill="hold"/>
                                        <p:tgtEl>
                                          <p:spTgt spid="50186"/>
                                        </p:tgtEl>
                                        <p:attrNameLst>
                                          <p:attrName>ppt_x</p:attrName>
                                        </p:attrNameLst>
                                      </p:cBhvr>
                                      <p:tavLst>
                                        <p:tav tm="0">
                                          <p:val>
                                            <p:strVal val="#ppt_x"/>
                                          </p:val>
                                        </p:tav>
                                        <p:tav tm="100000">
                                          <p:val>
                                            <p:strVal val="#ppt_x"/>
                                          </p:val>
                                        </p:tav>
                                      </p:tavLst>
                                    </p:anim>
                                    <p:anim calcmode="lin" valueType="num">
                                      <p:cBhvr>
                                        <p:cTn id="9" dur="900" decel="100000" fill="hold"/>
                                        <p:tgtEl>
                                          <p:spTgt spid="5018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018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274" name="组合 3"/>
          <p:cNvGrpSpPr>
            <a:grpSpLocks/>
          </p:cNvGrpSpPr>
          <p:nvPr/>
        </p:nvGrpSpPr>
        <p:grpSpPr bwMode="auto">
          <a:xfrm>
            <a:off x="609600" y="960437"/>
            <a:ext cx="11212513" cy="626032"/>
            <a:chOff x="737" y="950"/>
            <a:chExt cx="13243" cy="820"/>
          </a:xfrm>
        </p:grpSpPr>
        <p:pic>
          <p:nvPicPr>
            <p:cNvPr id="54275" name="图片 2" descr="面对面版式标 (8)"/>
            <p:cNvPicPr>
              <a:picLocks noChangeAspect="1" noChangeArrowheads="1"/>
            </p:cNvPicPr>
            <p:nvPr/>
          </p:nvPicPr>
          <p:blipFill>
            <a:blip r:embed="rId4"/>
            <a:srcRect/>
            <a:stretch>
              <a:fillRect/>
            </a:stretch>
          </p:blipFill>
          <p:spPr bwMode="auto">
            <a:xfrm>
              <a:off x="737" y="1012"/>
              <a:ext cx="2216" cy="724"/>
            </a:xfrm>
            <a:prstGeom prst="rect">
              <a:avLst/>
            </a:prstGeom>
            <a:noFill/>
            <a:ln w="9525">
              <a:noFill/>
              <a:miter lim="800000"/>
              <a:headEnd/>
              <a:tailEnd/>
            </a:ln>
          </p:spPr>
        </p:pic>
        <p:sp>
          <p:nvSpPr>
            <p:cNvPr id="54276" name="文本框 6"/>
            <p:cNvSpPr txBox="1">
              <a:spLocks noChangeArrowheads="1"/>
            </p:cNvSpPr>
            <p:nvPr/>
          </p:nvSpPr>
          <p:spPr bwMode="auto">
            <a:xfrm>
              <a:off x="865" y="950"/>
              <a:ext cx="13115" cy="820"/>
            </a:xfrm>
            <a:prstGeom prst="rect">
              <a:avLst/>
            </a:prstGeom>
            <a:noFill/>
            <a:ln w="9525">
              <a:noFill/>
              <a:miter lim="800000"/>
              <a:headEnd/>
              <a:tailEnd/>
            </a:ln>
          </p:spPr>
          <p:txBody>
            <a:bodyPr lIns="117226" tIns="58613" rIns="117226" bIns="58613">
              <a:spAutoFit/>
            </a:bodyPr>
            <a:lstStyle/>
            <a:p>
              <a:pPr defTabSz="1171575"/>
              <a:r>
                <a:rPr lang="zh-CN" altLang="en-US" sz="3300" b="1" dirty="0">
                  <a:solidFill>
                    <a:schemeClr val="bg1"/>
                  </a:solidFill>
                  <a:latin typeface="黑体" pitchFamily="49" charset="-122"/>
                  <a:ea typeface="黑体" pitchFamily="49" charset="-122"/>
                </a:rPr>
                <a:t>考点  </a:t>
              </a:r>
              <a:r>
                <a:rPr lang="en-US" altLang="zh-CN" sz="3300" b="1" dirty="0">
                  <a:latin typeface="楷体" pitchFamily="49" charset="-122"/>
                  <a:ea typeface="楷体" pitchFamily="49" charset="-122"/>
                </a:rPr>
                <a:t>3</a:t>
              </a:r>
              <a:r>
                <a:rPr lang="zh-CN" altLang="zh-CN" sz="3300" b="1" dirty="0">
                  <a:latin typeface="楷体" pitchFamily="49" charset="-122"/>
                  <a:ea typeface="楷体" pitchFamily="49" charset="-122"/>
                </a:rPr>
                <a:t> </a:t>
              </a:r>
              <a:r>
                <a:rPr lang="zh-CN" altLang="en-US" sz="3300" b="1" dirty="0">
                  <a:latin typeface="楷体" pitchFamily="49" charset="-122"/>
                  <a:ea typeface="楷体" pitchFamily="49" charset="-122"/>
                </a:rPr>
                <a:t>社会生活的变迁</a:t>
              </a:r>
              <a:r>
                <a:rPr lang="zh-CN" altLang="zh-CN" sz="3300" dirty="0">
                  <a:latin typeface="仿宋" pitchFamily="49" charset="-122"/>
                  <a:ea typeface="仿宋" pitchFamily="49" charset="-122"/>
                </a:rPr>
                <a:t>(</a:t>
              </a:r>
              <a:r>
                <a:rPr lang="zh-CN" altLang="en-US" sz="3300" dirty="0" smtClean="0">
                  <a:latin typeface="仿宋" pitchFamily="49" charset="-122"/>
                  <a:ea typeface="仿宋" pitchFamily="49" charset="-122"/>
                </a:rPr>
                <a:t>识记、理解</a:t>
              </a:r>
              <a:r>
                <a:rPr lang="zh-CN" altLang="zh-CN" sz="3300" dirty="0" smtClean="0">
                  <a:latin typeface="仿宋" pitchFamily="49" charset="-122"/>
                  <a:ea typeface="仿宋" pitchFamily="49" charset="-122"/>
                </a:rPr>
                <a:t>)</a:t>
              </a:r>
              <a:endParaRPr lang="zh-CN" altLang="en-US" sz="2300" dirty="0">
                <a:latin typeface="Times New Roman" pitchFamily="18" charset="0"/>
                <a:ea typeface="楷体" pitchFamily="49" charset="-122"/>
              </a:endParaRPr>
            </a:p>
          </p:txBody>
        </p:sp>
      </p:grpSp>
      <p:graphicFrame>
        <p:nvGraphicFramePr>
          <p:cNvPr id="54287" name="Group 15"/>
          <p:cNvGraphicFramePr>
            <a:graphicFrameLocks noGrp="1"/>
          </p:cNvGraphicFramePr>
          <p:nvPr/>
        </p:nvGraphicFramePr>
        <p:xfrm>
          <a:off x="304800" y="2239963"/>
          <a:ext cx="11684000" cy="2667000"/>
        </p:xfrm>
        <a:graphic>
          <a:graphicData uri="http://schemas.openxmlformats.org/drawingml/2006/table">
            <a:tbl>
              <a:tblPr/>
              <a:tblGrid>
                <a:gridCol w="914400"/>
                <a:gridCol w="914400"/>
                <a:gridCol w="9855200"/>
              </a:tblGrid>
              <a:tr h="2667000">
                <a:tc>
                  <a:txBody>
                    <a:bodyPr/>
                    <a:lstStyle/>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800" b="0" i="0" u="none" strike="noStrike" cap="none" normalizeH="0" baseline="0" dirty="0" smtClean="0">
                          <a:ln>
                            <a:noFill/>
                          </a:ln>
                          <a:solidFill>
                            <a:schemeClr val="tx1"/>
                          </a:solidFill>
                          <a:effectLst/>
                          <a:latin typeface="等线"/>
                          <a:ea typeface="等线"/>
                          <a:cs typeface="等线"/>
                        </a:rPr>
                        <a:t>日常生活的变化</a:t>
                      </a:r>
                    </a:p>
                  </a:txBody>
                  <a:tcPr marL="86988" marR="86988" marT="0" marB="0" vert="eaVert"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800" b="0" i="0" u="none" strike="noStrike" cap="none" normalizeH="0" baseline="0" smtClean="0">
                          <a:ln>
                            <a:noFill/>
                          </a:ln>
                          <a:solidFill>
                            <a:schemeClr val="tx1"/>
                          </a:solidFill>
                          <a:effectLst/>
                          <a:latin typeface="等线"/>
                          <a:ea typeface="等线"/>
                          <a:cs typeface="等线"/>
                        </a:rPr>
                        <a:t>衣</a:t>
                      </a:r>
                    </a:p>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800" b="0" i="0" u="none" strike="noStrike" cap="none" normalizeH="0" baseline="0" smtClean="0">
                          <a:ln>
                            <a:noFill/>
                          </a:ln>
                          <a:solidFill>
                            <a:schemeClr val="tx1"/>
                          </a:solidFill>
                          <a:effectLst/>
                          <a:latin typeface="等线"/>
                          <a:ea typeface="等线"/>
                          <a:cs typeface="等线"/>
                        </a:rPr>
                        <a:t>食</a:t>
                      </a:r>
                    </a:p>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800" b="0" i="0" u="none" strike="noStrike" cap="none" normalizeH="0" baseline="0" smtClean="0">
                          <a:ln>
                            <a:noFill/>
                          </a:ln>
                          <a:solidFill>
                            <a:schemeClr val="tx1"/>
                          </a:solidFill>
                          <a:effectLst/>
                          <a:latin typeface="等线"/>
                          <a:ea typeface="等线"/>
                          <a:cs typeface="等线"/>
                        </a:rPr>
                        <a:t>住</a:t>
                      </a:r>
                    </a:p>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800" b="0" i="0" u="none" strike="noStrike" cap="none" normalizeH="0" baseline="0" smtClean="0">
                          <a:ln>
                            <a:noFill/>
                          </a:ln>
                          <a:solidFill>
                            <a:schemeClr val="tx1"/>
                          </a:solidFill>
                          <a:effectLst/>
                          <a:latin typeface="等线"/>
                          <a:ea typeface="等线"/>
                          <a:cs typeface="等线"/>
                        </a:rPr>
                        <a:t>行</a:t>
                      </a:r>
                    </a:p>
                    <a:p>
                      <a:pPr marL="0" marR="0" lvl="0" indent="0" algn="ctr" defTabSz="914400" rtl="0" eaLnBrk="0" fontAlgn="base" latinLnBrk="0" hangingPunct="0">
                        <a:lnSpc>
                          <a:spcPct val="90000"/>
                        </a:lnSpc>
                        <a:spcBef>
                          <a:spcPct val="0"/>
                        </a:spcBef>
                        <a:spcAft>
                          <a:spcPct val="0"/>
                        </a:spcAft>
                        <a:buClrTx/>
                        <a:buSzTx/>
                        <a:buFontTx/>
                        <a:buNone/>
                        <a:tabLst/>
                      </a:pPr>
                      <a:r>
                        <a:rPr kumimoji="0" lang="zh-CN" altLang="en-US" sz="2800" b="0" i="0" u="none" strike="noStrike" cap="none" normalizeH="0" baseline="0" smtClean="0">
                          <a:ln>
                            <a:noFill/>
                          </a:ln>
                          <a:solidFill>
                            <a:schemeClr val="tx1"/>
                          </a:solidFill>
                          <a:effectLst/>
                          <a:latin typeface="等线"/>
                          <a:ea typeface="等线"/>
                          <a:cs typeface="等线"/>
                        </a:rPr>
                        <a:t>用</a:t>
                      </a:r>
                    </a:p>
                  </a:txBody>
                  <a:tcPr marL="86988" marR="8698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0" fontAlgn="base" latinLnBrk="0" hangingPunct="0">
                        <a:lnSpc>
                          <a:spcPct val="90000"/>
                        </a:lnSpc>
                        <a:spcBef>
                          <a:spcPct val="0"/>
                        </a:spcBef>
                        <a:spcAft>
                          <a:spcPct val="0"/>
                        </a:spcAft>
                        <a:buClrTx/>
                        <a:buSzTx/>
                        <a:buFontTx/>
                        <a:buNone/>
                        <a:tabLst/>
                      </a:pPr>
                      <a:r>
                        <a:rPr kumimoji="0" lang="zh-CN" altLang="en-US" sz="3600" b="0" i="0" u="none" strike="noStrike" cap="none" normalizeH="0" baseline="0" dirty="0" smtClean="0">
                          <a:ln>
                            <a:noFill/>
                          </a:ln>
                          <a:solidFill>
                            <a:srgbClr val="FF0000"/>
                          </a:solidFill>
                          <a:effectLst/>
                          <a:latin typeface="等线"/>
                          <a:ea typeface="等线"/>
                          <a:cs typeface="等线"/>
                        </a:rPr>
                        <a:t>改革开放前</a:t>
                      </a:r>
                      <a:r>
                        <a:rPr kumimoji="0" lang="zh-CN" altLang="en-US" sz="3600" b="0" i="0" u="none" strike="noStrike" cap="none" normalizeH="0" baseline="0" dirty="0" smtClean="0">
                          <a:ln>
                            <a:noFill/>
                          </a:ln>
                          <a:solidFill>
                            <a:schemeClr val="tx1"/>
                          </a:solidFill>
                          <a:effectLst/>
                          <a:latin typeface="等线"/>
                          <a:ea typeface="等线"/>
                          <a:cs typeface="等线"/>
                        </a:rPr>
                        <a:t>，经济发展水平较低，不能满足人们生活需要。</a:t>
                      </a:r>
                    </a:p>
                    <a:p>
                      <a:pPr marL="0" marR="0" lvl="0" indent="0" algn="just" defTabSz="914400" rtl="0" eaLnBrk="0" fontAlgn="base" latinLnBrk="0" hangingPunct="0">
                        <a:lnSpc>
                          <a:spcPct val="90000"/>
                        </a:lnSpc>
                        <a:spcBef>
                          <a:spcPct val="0"/>
                        </a:spcBef>
                        <a:spcAft>
                          <a:spcPct val="0"/>
                        </a:spcAft>
                        <a:buClrTx/>
                        <a:buSzTx/>
                        <a:buFontTx/>
                        <a:buNone/>
                        <a:tabLst/>
                      </a:pPr>
                      <a:r>
                        <a:rPr kumimoji="0" lang="zh-CN" altLang="en-US" sz="3600" b="0" i="0" u="none" strike="noStrike" cap="none" normalizeH="0" baseline="0" dirty="0" smtClean="0">
                          <a:ln>
                            <a:noFill/>
                          </a:ln>
                          <a:solidFill>
                            <a:srgbClr val="FF0000"/>
                          </a:solidFill>
                          <a:effectLst/>
                          <a:latin typeface="等线"/>
                          <a:ea typeface="等线"/>
                          <a:cs typeface="等线"/>
                        </a:rPr>
                        <a:t>改革开放后</a:t>
                      </a:r>
                      <a:r>
                        <a:rPr kumimoji="0" lang="zh-CN" altLang="en-US" sz="3600" b="0" i="0" u="none" strike="noStrike" cap="none" normalizeH="0" baseline="0" dirty="0" smtClean="0">
                          <a:ln>
                            <a:noFill/>
                          </a:ln>
                          <a:solidFill>
                            <a:schemeClr val="tx1"/>
                          </a:solidFill>
                          <a:effectLst/>
                          <a:latin typeface="等线"/>
                          <a:ea typeface="等线"/>
                          <a:cs typeface="等线"/>
                        </a:rPr>
                        <a:t>，随着经济的快速发展和思想观念的解放，生活方式发生了很大的变化。</a:t>
                      </a:r>
                    </a:p>
                  </a:txBody>
                  <a:tcPr marL="86988" marR="8698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Tree>
    <p:custDataLst>
      <p:tags r:id="rId1"/>
    </p:custData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ags/tag1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ags/tag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ags/tag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ags/tag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5046"/>
</p:tagLst>
</file>

<file path=ppt/theme/theme1.xml><?xml version="1.0" encoding="utf-8"?>
<a:theme xmlns:a="http://schemas.openxmlformats.org/drawingml/2006/main" name="Office 主题​​">
  <a:themeElements>
    <a:clrScheme name="自定义 710">
      <a:dk1>
        <a:sysClr val="windowText" lastClr="000000"/>
      </a:dk1>
      <a:lt1>
        <a:sysClr val="window" lastClr="FFFFFF"/>
      </a:lt1>
      <a:dk2>
        <a:srgbClr val="44546A"/>
      </a:dk2>
      <a:lt2>
        <a:srgbClr val="E7E6E6"/>
      </a:lt2>
      <a:accent1>
        <a:srgbClr val="555555"/>
      </a:accent1>
      <a:accent2>
        <a:srgbClr val="3C3C3C"/>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1006</TotalTime>
  <Words>1295</Words>
  <Application>Microsoft Office PowerPoint</Application>
  <PresentationFormat>宽屏</PresentationFormat>
  <Paragraphs>175</Paragraphs>
  <Slides>20</Slides>
  <Notes>3</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20</vt:i4>
      </vt:variant>
    </vt:vector>
  </HeadingPairs>
  <TitlesOfParts>
    <vt:vector size="35" baseType="lpstr">
      <vt:lpstr>阿里巴巴普惠体 R</vt:lpstr>
      <vt:lpstr>等线</vt:lpstr>
      <vt:lpstr>等线 Light</vt:lpstr>
      <vt:lpstr>方正粗黑宋简体</vt:lpstr>
      <vt:lpstr>仿宋</vt:lpstr>
      <vt:lpstr>黑体</vt:lpstr>
      <vt:lpstr>华文行楷</vt:lpstr>
      <vt:lpstr>华文楷体</vt:lpstr>
      <vt:lpstr>楷体</vt:lpstr>
      <vt:lpstr>宋体</vt:lpstr>
      <vt:lpstr>微软雅黑</vt:lpstr>
      <vt:lpstr>Arial</vt:lpstr>
      <vt:lpstr>Calibri</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182</cp:revision>
  <dcterms:created xsi:type="dcterms:W3CDTF">2019-05-15T08:59:00Z</dcterms:created>
  <dcterms:modified xsi:type="dcterms:W3CDTF">2020-03-13T23:08:29Z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